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84" r:id="rId2"/>
  </p:sldMasterIdLst>
  <p:notesMasterIdLst>
    <p:notesMasterId r:id="rId36"/>
  </p:notesMasterIdLst>
  <p:sldIdLst>
    <p:sldId id="256" r:id="rId3"/>
    <p:sldId id="259" r:id="rId4"/>
    <p:sldId id="262" r:id="rId5"/>
    <p:sldId id="333" r:id="rId6"/>
    <p:sldId id="345" r:id="rId7"/>
    <p:sldId id="347" r:id="rId8"/>
    <p:sldId id="326" r:id="rId9"/>
    <p:sldId id="327" r:id="rId10"/>
    <p:sldId id="289" r:id="rId11"/>
    <p:sldId id="349" r:id="rId12"/>
    <p:sldId id="330" r:id="rId13"/>
    <p:sldId id="331" r:id="rId14"/>
    <p:sldId id="292" r:id="rId15"/>
    <p:sldId id="295" r:id="rId16"/>
    <p:sldId id="337" r:id="rId17"/>
    <p:sldId id="336" r:id="rId18"/>
    <p:sldId id="274" r:id="rId19"/>
    <p:sldId id="277" r:id="rId20"/>
    <p:sldId id="257" r:id="rId21"/>
    <p:sldId id="339" r:id="rId22"/>
    <p:sldId id="340" r:id="rId23"/>
    <p:sldId id="258" r:id="rId24"/>
    <p:sldId id="343" r:id="rId25"/>
    <p:sldId id="344" r:id="rId26"/>
    <p:sldId id="338" r:id="rId27"/>
    <p:sldId id="286" r:id="rId28"/>
    <p:sldId id="319" r:id="rId29"/>
    <p:sldId id="301" r:id="rId30"/>
    <p:sldId id="304" r:id="rId31"/>
    <p:sldId id="307" r:id="rId32"/>
    <p:sldId id="310" r:id="rId33"/>
    <p:sldId id="341" r:id="rId34"/>
    <p:sldId id="346" r:id="rId35"/>
  </p:sldIdLst>
  <p:sldSz cx="14630400" cy="82296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D7A"/>
    <a:srgbClr val="7E023C"/>
    <a:srgbClr val="F0F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A3C4B-B731-432E-B17D-E59C1B01791F}" v="143" dt="2024-04-16T12:42:42.067"/>
    <p1510:client id="{21B3A371-C7B0-45FD-AA77-8818CAEE350B}" v="4" dt="2024-04-16T13:53:39.311"/>
    <p1510:client id="{3C33EF43-627C-4D88-A275-A77FCF363CF3}" v="449" dt="2024-04-16T14:17:35.886"/>
    <p1510:client id="{70BA9F39-7EC2-47CC-9652-305DB8CBE3BB}" v="371" dt="2024-04-16T14:17:35.203"/>
    <p1510:client id="{95E8E047-03AC-4F2A-9CB3-1F958D82E6E7}" v="45" dt="2024-04-16T13:01:34.893"/>
    <p1510:client id="{9DABDDA1-715E-43EA-BED2-EB265CCE26BA}" v="9" dt="2024-04-16T13:08:38.459"/>
    <p1510:client id="{F1A9351F-44E5-41B4-8661-5F978B310743}" v="1117" dt="2024-04-16T14:31:14.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1" autoAdjust="0"/>
    <p:restoredTop sz="0"/>
  </p:normalViewPr>
  <p:slideViewPr>
    <p:cSldViewPr>
      <p:cViewPr>
        <p:scale>
          <a:sx n="66" d="100"/>
          <a:sy n="66" d="100"/>
        </p:scale>
        <p:origin x="521" y="69"/>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2:51:48.094"/>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6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7228873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652354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520842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960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9600">
                <a:solidFill>
                  <a:schemeClr val="tx1"/>
                </a:solidFill>
                <a:effectLst/>
              </a:rPr>
              <a:t>”</a:t>
            </a:r>
          </a:p>
        </p:txBody>
      </p:sp>
    </p:spTree>
    <p:extLst>
      <p:ext uri="{BB962C8B-B14F-4D97-AF65-F5344CB8AC3E}">
        <p14:creationId xmlns:p14="http://schemas.microsoft.com/office/powerpoint/2010/main" val="54861151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481344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8228366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503980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742910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5610060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17622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38896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0461257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171889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9504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06090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270406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488367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9362917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A87A34-81AB-432B-8DAE-1953F412C126}" type="datetimeFigureOut">
              <a:rPr lang="en-US" smtClean="0"/>
              <a:t>4/17/2024</a:t>
            </a:fld>
            <a:endParaRPr lang="en-US"/>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t>‹#›</a:t>
            </a:fld>
            <a:endParaRPr lang="en-US"/>
          </a:p>
        </p:txBody>
      </p:sp>
    </p:spTree>
    <p:extLst>
      <p:ext uri="{BB962C8B-B14F-4D97-AF65-F5344CB8AC3E}">
        <p14:creationId xmlns:p14="http://schemas.microsoft.com/office/powerpoint/2010/main" val="2001791808"/>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transition/>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www.pngall.com/think-png/download/66074" TargetMode="External"/><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8.xml"/><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biLevel thresh="50000"/>
          </a:blip>
          <a:stretch>
            <a:fillRect/>
          </a:stretch>
        </p:blipFill>
        <p:spPr>
          <a:xfrm>
            <a:off x="0" y="0"/>
            <a:ext cx="14630400" cy="8229600"/>
          </a:xfrm>
          <a:prstGeom prst="rect">
            <a:avLst/>
          </a:prstGeom>
        </p:spPr>
      </p:pic>
      <p:sp>
        <p:nvSpPr>
          <p:cNvPr id="5" name="Text 1"/>
          <p:cNvSpPr/>
          <p:nvPr/>
        </p:nvSpPr>
        <p:spPr>
          <a:xfrm>
            <a:off x="258416" y="1090464"/>
            <a:ext cx="13609512" cy="1440160"/>
          </a:xfrm>
          <a:prstGeom prst="rect">
            <a:avLst/>
          </a:prstGeom>
          <a:noFill/>
          <a:ln/>
        </p:spPr>
        <p:txBody>
          <a:bodyPr wrap="none" rtlCol="0" anchor="t"/>
          <a:lstStyle/>
          <a:p>
            <a:pPr marL="0" indent="0">
              <a:lnSpc>
                <a:spcPts val="7545"/>
              </a:lnSpc>
              <a:buNone/>
            </a:pPr>
            <a:r>
              <a:rPr lang="en-US" sz="7000" b="1" dirty="0">
                <a:latin typeface="Nirmala UI" panose="020B0502040204020203" pitchFamily="34" charset="0"/>
                <a:ea typeface="Nirmala UI" panose="020B0502040204020203" pitchFamily="34" charset="0"/>
                <a:cs typeface="Nirmala UI" panose="020B0502040204020203" pitchFamily="34" charset="0"/>
              </a:rPr>
              <a:t>BOOK Recommendation System</a:t>
            </a:r>
          </a:p>
        </p:txBody>
      </p:sp>
      <p:sp>
        <p:nvSpPr>
          <p:cNvPr id="6" name="Text 2"/>
          <p:cNvSpPr/>
          <p:nvPr/>
        </p:nvSpPr>
        <p:spPr>
          <a:xfrm>
            <a:off x="682928" y="3955596"/>
            <a:ext cx="7778145" cy="2026920"/>
          </a:xfrm>
          <a:prstGeom prst="rect">
            <a:avLst/>
          </a:prstGeom>
          <a:noFill/>
          <a:ln/>
        </p:spPr>
        <p:txBody>
          <a:bodyPr wrap="square" rtlCol="0" anchor="t"/>
          <a:lstStyle/>
          <a:p>
            <a:pPr marL="0" indent="0">
              <a:lnSpc>
                <a:spcPts val="2799"/>
              </a:lnSpc>
              <a:buNone/>
            </a:pPr>
            <a:endParaRPr lang="en-US" sz="1750" dirty="0"/>
          </a:p>
        </p:txBody>
      </p:sp>
      <p:sp>
        <p:nvSpPr>
          <p:cNvPr id="7" name="Shape 3"/>
          <p:cNvSpPr/>
          <p:nvPr/>
        </p:nvSpPr>
        <p:spPr>
          <a:xfrm>
            <a:off x="833199" y="5574030"/>
            <a:ext cx="355402" cy="355402"/>
          </a:xfrm>
          <a:prstGeom prst="roundRect">
            <a:avLst>
              <a:gd name="adj" fmla="val 25726039"/>
            </a:avLst>
          </a:prstGeom>
          <a:noFill/>
          <a:ln w="7620">
            <a:solidFill>
              <a:srgbClr val="FFFFFF"/>
            </a:solidFill>
            <a:prstDash val="solid"/>
          </a:ln>
        </p:spPr>
      </p:sp>
      <p:sp>
        <p:nvSpPr>
          <p:cNvPr id="9" name="Text 4"/>
          <p:cNvSpPr/>
          <p:nvPr/>
        </p:nvSpPr>
        <p:spPr>
          <a:xfrm>
            <a:off x="690086" y="3953907"/>
            <a:ext cx="1653659" cy="388858"/>
          </a:xfrm>
          <a:prstGeom prst="rect">
            <a:avLst/>
          </a:prstGeom>
          <a:noFill/>
          <a:ln/>
        </p:spPr>
        <p:txBody>
          <a:bodyPr wrap="none" rtlCol="0" anchor="t"/>
          <a:lstStyle/>
          <a:p>
            <a:pPr marL="0" indent="0" algn="l">
              <a:lnSpc>
                <a:spcPts val="3062"/>
              </a:lnSpc>
              <a:buNone/>
            </a:pPr>
            <a:endParaRPr lang="en-US" sz="2187" dirty="0"/>
          </a:p>
        </p:txBody>
      </p:sp>
      <p:sp>
        <p:nvSpPr>
          <p:cNvPr id="11" name="TextBox 10">
            <a:extLst>
              <a:ext uri="{FF2B5EF4-FFF2-40B4-BE49-F238E27FC236}">
                <a16:creationId xmlns:a16="http://schemas.microsoft.com/office/drawing/2014/main" id="{F78560A6-8A8A-223F-DDC1-16C98FD0BA4B}"/>
              </a:ext>
            </a:extLst>
          </p:cNvPr>
          <p:cNvSpPr txBox="1"/>
          <p:nvPr/>
        </p:nvSpPr>
        <p:spPr>
          <a:xfrm>
            <a:off x="3348818" y="3010662"/>
            <a:ext cx="7409542" cy="4683975"/>
          </a:xfrm>
          <a:prstGeom prst="rect">
            <a:avLst/>
          </a:prstGeom>
          <a:noFill/>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u="none" strike="noStrike" kern="0" cap="none" spc="-131" normalizeH="0" baseline="0" noProof="0" dirty="0">
                <a:ln>
                  <a:noFill/>
                </a:ln>
                <a:solidFill>
                  <a:srgbClr val="FFFFFF"/>
                </a:solidFill>
                <a:uLnTx/>
                <a:uFillTx/>
                <a:latin typeface="CentSchbkCyrill BT" panose="02040603050705020303" pitchFamily="18" charset="-52"/>
                <a:ea typeface="Nirmala UI" panose="020B0502040204020203" pitchFamily="34" charset="0"/>
                <a:cs typeface="Aparajita" panose="02020603050405020304" pitchFamily="18" charset="0"/>
              </a:rPr>
              <a:t>TEAM MEMBERS-</a:t>
            </a:r>
          </a:p>
          <a:p>
            <a:pPr marL="0" marR="0" lvl="0" indent="0" algn="ctr" defTabSz="914400" rtl="0" eaLnBrk="1" fontAlgn="auto" latinLnBrk="0" hangingPunct="1">
              <a:spcBef>
                <a:spcPts val="0"/>
              </a:spcBef>
              <a:spcAft>
                <a:spcPts val="0"/>
              </a:spcAft>
              <a:buClrTx/>
              <a:buSzTx/>
              <a:buFontTx/>
              <a:buNone/>
              <a:tabLst/>
              <a:defRPr/>
            </a:pPr>
            <a:r>
              <a:rPr kumimoji="0" lang="en-US" sz="3600" u="none" strike="noStrike" kern="0" cap="none" spc="-131" normalizeH="0" baseline="0" noProof="0" dirty="0">
                <a:ln>
                  <a:noFill/>
                </a:ln>
                <a:solidFill>
                  <a:srgbClr val="FFFFFF"/>
                </a:solidFill>
                <a:uLnTx/>
                <a:uFillTx/>
                <a:latin typeface="CentSchbkCyrill BT" panose="02040603050705020303" pitchFamily="18" charset="-52"/>
                <a:ea typeface="Nirmala UI" panose="020B0502040204020203" pitchFamily="34" charset="0"/>
                <a:cs typeface="Aparajita" panose="02020603050405020304" pitchFamily="18" charset="0"/>
              </a:rPr>
              <a:t>Arpit Jain - 21UCS031</a:t>
            </a:r>
          </a:p>
          <a:p>
            <a:pPr marL="0" marR="0" lvl="0" indent="0" algn="ctr" defTabSz="914400" rtl="0" eaLnBrk="1" fontAlgn="auto" latinLnBrk="0" hangingPunct="1">
              <a:spcBef>
                <a:spcPts val="0"/>
              </a:spcBef>
              <a:spcAft>
                <a:spcPts val="0"/>
              </a:spcAft>
              <a:buClrTx/>
              <a:buSzTx/>
              <a:buFontTx/>
              <a:buNone/>
              <a:tabLst/>
              <a:defRPr/>
            </a:pPr>
            <a:r>
              <a:rPr kumimoji="0" lang="en-US" sz="3600" u="none" strike="noStrike" kern="0" cap="none" spc="-131" normalizeH="0" baseline="0" noProof="0" dirty="0">
                <a:ln>
                  <a:noFill/>
                </a:ln>
                <a:solidFill>
                  <a:srgbClr val="FFFFFF"/>
                </a:solidFill>
                <a:uLnTx/>
                <a:uFillTx/>
                <a:latin typeface="CentSchbkCyrill BT" panose="02040603050705020303" pitchFamily="18" charset="-52"/>
                <a:ea typeface="Nirmala UI" panose="020B0502040204020203" pitchFamily="34" charset="0"/>
                <a:cs typeface="Aparajita" panose="02020603050405020304" pitchFamily="18" charset="0"/>
              </a:rPr>
              <a:t> Aryan Khandelwal - 21UCC027</a:t>
            </a:r>
          </a:p>
          <a:p>
            <a:pPr marL="0" marR="0" lvl="0" indent="0" algn="ctr" defTabSz="914400" rtl="0" eaLnBrk="1" fontAlgn="auto" latinLnBrk="0" hangingPunct="1">
              <a:spcBef>
                <a:spcPts val="0"/>
              </a:spcBef>
              <a:spcAft>
                <a:spcPts val="0"/>
              </a:spcAft>
              <a:buClrTx/>
              <a:buSzTx/>
              <a:buFontTx/>
              <a:buNone/>
              <a:tabLst/>
              <a:defRPr/>
            </a:pPr>
            <a:r>
              <a:rPr kumimoji="0" lang="en-US" sz="3600" u="none" strike="noStrike" kern="0" cap="none" spc="-131" normalizeH="0" baseline="0" noProof="0" dirty="0">
                <a:ln>
                  <a:noFill/>
                </a:ln>
                <a:solidFill>
                  <a:srgbClr val="FFFFFF"/>
                </a:solidFill>
                <a:uLnTx/>
                <a:uFillTx/>
                <a:latin typeface="CentSchbkCyrill BT" panose="02040603050705020303" pitchFamily="18" charset="-52"/>
                <a:ea typeface="Nirmala UI" panose="020B0502040204020203" pitchFamily="34" charset="0"/>
                <a:cs typeface="Aparajita" panose="02020603050405020304" pitchFamily="18" charset="0"/>
              </a:rPr>
              <a:t> Ekansh Khandelwal - 21UCC039</a:t>
            </a:r>
          </a:p>
          <a:p>
            <a:pPr algn="ctr"/>
            <a:r>
              <a:rPr lang="en-US" sz="3600" dirty="0">
                <a:latin typeface="CentSchbkCyrill BT" panose="02040603050705020303" pitchFamily="18" charset="-52"/>
                <a:ea typeface="Nirmala UI" panose="020B0502040204020203" pitchFamily="34" charset="0"/>
                <a:cs typeface="Aparajita"/>
              </a:rPr>
              <a:t>Under the guidance </a:t>
            </a:r>
            <a:endParaRPr lang="en-US" sz="3600" dirty="0">
              <a:latin typeface="CentSchbkCyrill BT" panose="02040603050705020303" pitchFamily="18" charset="-52"/>
              <a:ea typeface="Nirmala UI" panose="020B0502040204020203" pitchFamily="34" charset="0"/>
              <a:cs typeface="Aparajita" panose="02020603050405020304" pitchFamily="18" charset="0"/>
            </a:endParaRPr>
          </a:p>
          <a:p>
            <a:pPr algn="ctr"/>
            <a:r>
              <a:rPr lang="en-US" sz="3600" dirty="0">
                <a:latin typeface="CentSchbkCyrill BT" panose="02040603050705020303" pitchFamily="18" charset="-52"/>
                <a:ea typeface="Nirmala UI" panose="020B0502040204020203" pitchFamily="34" charset="0"/>
                <a:cs typeface="Aparajita"/>
              </a:rPr>
              <a:t>of  </a:t>
            </a:r>
            <a:endParaRPr lang="en-US" sz="3600" dirty="0">
              <a:latin typeface="CentSchbkCyrill BT" panose="02040603050705020303" pitchFamily="18" charset="-52"/>
              <a:ea typeface="Nirmala UI" panose="020B0502040204020203" pitchFamily="34" charset="0"/>
              <a:cs typeface="Aparajita" panose="02020603050405020304" pitchFamily="18" charset="0"/>
            </a:endParaRPr>
          </a:p>
          <a:p>
            <a:pPr algn="ctr"/>
            <a:r>
              <a:rPr lang="en-US" sz="3600" dirty="0">
                <a:latin typeface="CentSchbkCyrill BT" panose="02040603050705020303" pitchFamily="18" charset="-52"/>
                <a:ea typeface="Nirmala UI" panose="020B0502040204020203" pitchFamily="34" charset="0"/>
                <a:cs typeface="Aparajita"/>
              </a:rPr>
              <a:t>Dr. RITU SHARMA</a:t>
            </a:r>
            <a:endParaRPr lang="en-US" sz="3600" dirty="0">
              <a:latin typeface="CentSchbkCyrill BT" panose="02040603050705020303" pitchFamily="18" charset="-52"/>
              <a:ea typeface="Nirmala UI" panose="020B0502040204020203" pitchFamily="34" charset="0"/>
              <a:cs typeface="Aparajita" panose="02020603050405020304" pitchFamily="18" charset="0"/>
            </a:endParaRPr>
          </a:p>
          <a:p>
            <a:pPr marL="0" marR="0" lvl="0" indent="0" algn="ctr" defTabSz="914400" rtl="0" eaLnBrk="1" fontAlgn="auto" latinLnBrk="0" hangingPunct="1">
              <a:lnSpc>
                <a:spcPts val="5468"/>
              </a:lnSpc>
              <a:spcBef>
                <a:spcPts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Aparajita" panose="02020603050405020304" pitchFamily="18" charset="0"/>
              <a:ea typeface="Nirmala UI" panose="020B0502040204020203" pitchFamily="34" charset="0"/>
              <a:cs typeface="Aparajita" panose="02020603050405020304" pitchFamily="18" charset="0"/>
            </a:endParaRPr>
          </a:p>
        </p:txBody>
      </p:sp>
      <p:sp>
        <p:nvSpPr>
          <p:cNvPr id="14" name="Shape 2">
            <a:extLst>
              <a:ext uri="{FF2B5EF4-FFF2-40B4-BE49-F238E27FC236}">
                <a16:creationId xmlns:a16="http://schemas.microsoft.com/office/drawing/2014/main" id="{2078EF5C-B9DE-A8CC-3D49-BE4FA0FC62CB}"/>
              </a:ext>
            </a:extLst>
          </p:cNvPr>
          <p:cNvSpPr/>
          <p:nvPr/>
        </p:nvSpPr>
        <p:spPr>
          <a:xfrm>
            <a:off x="330424" y="868735"/>
            <a:ext cx="13465496" cy="1622857"/>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6600" dirty="0">
                <a:latin typeface="Fira Mono" panose="020B0509050000020004" pitchFamily="49" charset="0"/>
                <a:ea typeface="Fira Mono" panose="020B0509050000020004" pitchFamily="49" charset="0"/>
                <a:cs typeface="Nirmala UI" panose="020B0502040204020203" pitchFamily="34" charset="0"/>
              </a:rPr>
              <a:t>Book Recommendation System</a:t>
            </a:r>
          </a:p>
          <a:p>
            <a:pPr algn="ctr">
              <a:lnSpc>
                <a:spcPct val="250000"/>
              </a:lnSpc>
            </a:pPr>
            <a:endParaRPr dirty="0">
              <a:latin typeface="Fira Mono" panose="020B0509050000020004" pitchFamily="49" charset="0"/>
              <a:ea typeface="Fira Mono" panose="020B0509050000020004" pitchFamily="49"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Oval 2">
            <a:extLst>
              <a:ext uri="{FF2B5EF4-FFF2-40B4-BE49-F238E27FC236}">
                <a16:creationId xmlns:a16="http://schemas.microsoft.com/office/drawing/2014/main" id="{8D4D5F02-3AC3-DCA8-D92E-AA2FCAA5764B}"/>
              </a:ext>
            </a:extLst>
          </p:cNvPr>
          <p:cNvSpPr/>
          <p:nvPr/>
        </p:nvSpPr>
        <p:spPr>
          <a:xfrm>
            <a:off x="6667128" y="586408"/>
            <a:ext cx="3312368" cy="2304256"/>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t>Why this Dataset?</a:t>
            </a:r>
          </a:p>
        </p:txBody>
      </p:sp>
      <p:pic>
        <p:nvPicPr>
          <p:cNvPr id="5" name="Picture 4">
            <a:extLst>
              <a:ext uri="{FF2B5EF4-FFF2-40B4-BE49-F238E27FC236}">
                <a16:creationId xmlns:a16="http://schemas.microsoft.com/office/drawing/2014/main" id="{01506511-23BA-BD87-E11C-785225B75B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30624" y="226368"/>
            <a:ext cx="2808312" cy="2980469"/>
          </a:xfrm>
          <a:prstGeom prst="rect">
            <a:avLst/>
          </a:prstGeom>
        </p:spPr>
      </p:pic>
      <p:sp>
        <p:nvSpPr>
          <p:cNvPr id="7" name="Rectangle 6">
            <a:extLst>
              <a:ext uri="{FF2B5EF4-FFF2-40B4-BE49-F238E27FC236}">
                <a16:creationId xmlns:a16="http://schemas.microsoft.com/office/drawing/2014/main" id="{D998D0FD-AD1B-731F-AA1C-94718CACB125}"/>
              </a:ext>
            </a:extLst>
          </p:cNvPr>
          <p:cNvSpPr/>
          <p:nvPr/>
        </p:nvSpPr>
        <p:spPr>
          <a:xfrm>
            <a:off x="1914600" y="3930616"/>
            <a:ext cx="5688632" cy="8359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1. Quality of data</a:t>
            </a:r>
          </a:p>
        </p:txBody>
      </p:sp>
      <p:sp>
        <p:nvSpPr>
          <p:cNvPr id="8" name="Rectangle 7">
            <a:extLst>
              <a:ext uri="{FF2B5EF4-FFF2-40B4-BE49-F238E27FC236}">
                <a16:creationId xmlns:a16="http://schemas.microsoft.com/office/drawing/2014/main" id="{3819D21F-5D24-ADB0-9214-971AF9692DA3}"/>
              </a:ext>
            </a:extLst>
          </p:cNvPr>
          <p:cNvSpPr/>
          <p:nvPr/>
        </p:nvSpPr>
        <p:spPr>
          <a:xfrm>
            <a:off x="7603232" y="5287894"/>
            <a:ext cx="5688632" cy="8359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2. Size of Dataset</a:t>
            </a:r>
          </a:p>
        </p:txBody>
      </p:sp>
      <p:sp>
        <p:nvSpPr>
          <p:cNvPr id="9" name="Rectangle 8">
            <a:extLst>
              <a:ext uri="{FF2B5EF4-FFF2-40B4-BE49-F238E27FC236}">
                <a16:creationId xmlns:a16="http://schemas.microsoft.com/office/drawing/2014/main" id="{2846C8A3-E4B1-190D-F48C-2D00F5D5B24E}"/>
              </a:ext>
            </a:extLst>
          </p:cNvPr>
          <p:cNvSpPr/>
          <p:nvPr/>
        </p:nvSpPr>
        <p:spPr>
          <a:xfrm>
            <a:off x="1914600" y="6645173"/>
            <a:ext cx="5688632" cy="8359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effectLst/>
                <a:latin typeface="Calibri" panose="020F0502020204030204" pitchFamily="34" charset="0"/>
                <a:ea typeface="Calibri" panose="020F0502020204030204" pitchFamily="34" charset="0"/>
                <a:cs typeface="Mangal" panose="02040503050203030202" pitchFamily="18" charset="0"/>
              </a:rPr>
              <a:t>3. Bias and Fairness </a:t>
            </a:r>
            <a:endParaRPr lang="en-US" sz="2800" b="1" dirty="0"/>
          </a:p>
        </p:txBody>
      </p:sp>
      <p:pic>
        <p:nvPicPr>
          <p:cNvPr id="2" name="Picture 1">
            <a:extLst>
              <a:ext uri="{FF2B5EF4-FFF2-40B4-BE49-F238E27FC236}">
                <a16:creationId xmlns:a16="http://schemas.microsoft.com/office/drawing/2014/main" id="{0C3BBF62-578F-1F2A-C022-851C2BB2DDC1}"/>
              </a:ext>
            </a:extLst>
          </p:cNvPr>
          <p:cNvPicPr>
            <a:picLocks noChangeAspect="1"/>
          </p:cNvPicPr>
          <p:nvPr/>
        </p:nvPicPr>
        <p:blipFill>
          <a:blip r:embed="rId4"/>
          <a:stretch>
            <a:fillRect/>
          </a:stretch>
        </p:blipFill>
        <p:spPr>
          <a:xfrm>
            <a:off x="10782238" y="2098576"/>
            <a:ext cx="3309420" cy="3096344"/>
          </a:xfrm>
          <a:prstGeom prst="rect">
            <a:avLst/>
          </a:prstGeom>
        </p:spPr>
      </p:pic>
    </p:spTree>
    <p:extLst>
      <p:ext uri="{BB962C8B-B14F-4D97-AF65-F5344CB8AC3E}">
        <p14:creationId xmlns:p14="http://schemas.microsoft.com/office/powerpoint/2010/main" val="12204433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BC914611-F4C8-36BD-2CA3-216388AA8753}"/>
              </a:ext>
            </a:extLst>
          </p:cNvPr>
          <p:cNvSpPr/>
          <p:nvPr/>
        </p:nvSpPr>
        <p:spPr>
          <a:xfrm>
            <a:off x="4938936" y="493052"/>
            <a:ext cx="3744416" cy="957452"/>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Books.head()</a:t>
            </a:r>
            <a:endParaRPr dirty="0"/>
          </a:p>
        </p:txBody>
      </p:sp>
      <p:pic>
        <p:nvPicPr>
          <p:cNvPr id="8" name="Picture 7">
            <a:extLst>
              <a:ext uri="{FF2B5EF4-FFF2-40B4-BE49-F238E27FC236}">
                <a16:creationId xmlns:a16="http://schemas.microsoft.com/office/drawing/2014/main" id="{CE327ABF-BB50-E878-C312-43D886240D11}"/>
              </a:ext>
            </a:extLst>
          </p:cNvPr>
          <p:cNvPicPr>
            <a:picLocks noChangeAspect="1"/>
          </p:cNvPicPr>
          <p:nvPr/>
        </p:nvPicPr>
        <p:blipFill>
          <a:blip r:embed="rId2"/>
          <a:stretch>
            <a:fillRect/>
          </a:stretch>
        </p:blipFill>
        <p:spPr>
          <a:xfrm>
            <a:off x="0" y="2431075"/>
            <a:ext cx="14630400" cy="4924086"/>
          </a:xfrm>
          <a:prstGeom prst="rect">
            <a:avLst/>
          </a:prstGeom>
        </p:spPr>
      </p:pic>
    </p:spTree>
    <p:extLst>
      <p:ext uri="{BB962C8B-B14F-4D97-AF65-F5344CB8AC3E}">
        <p14:creationId xmlns:p14="http://schemas.microsoft.com/office/powerpoint/2010/main" val="35210365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E8EB93E5-1E12-76F4-6513-2CCEDE5035CB}"/>
              </a:ext>
            </a:extLst>
          </p:cNvPr>
          <p:cNvSpPr/>
          <p:nvPr/>
        </p:nvSpPr>
        <p:spPr>
          <a:xfrm>
            <a:off x="402432" y="1162472"/>
            <a:ext cx="3744416" cy="936104"/>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Ratings.head()</a:t>
            </a:r>
            <a:endParaRPr dirty="0"/>
          </a:p>
        </p:txBody>
      </p:sp>
      <p:sp>
        <p:nvSpPr>
          <p:cNvPr id="6" name="Shape 2">
            <a:extLst>
              <a:ext uri="{FF2B5EF4-FFF2-40B4-BE49-F238E27FC236}">
                <a16:creationId xmlns:a16="http://schemas.microsoft.com/office/drawing/2014/main" id="{D141CED3-36CD-F6D0-FF23-AE04FC72C00A}"/>
              </a:ext>
            </a:extLst>
          </p:cNvPr>
          <p:cNvSpPr/>
          <p:nvPr/>
        </p:nvSpPr>
        <p:spPr>
          <a:xfrm>
            <a:off x="393202" y="5590964"/>
            <a:ext cx="3744416" cy="936104"/>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Users.head()</a:t>
            </a:r>
            <a:endParaRPr dirty="0"/>
          </a:p>
        </p:txBody>
      </p:sp>
      <p:pic>
        <p:nvPicPr>
          <p:cNvPr id="7" name="Picture 6">
            <a:extLst>
              <a:ext uri="{FF2B5EF4-FFF2-40B4-BE49-F238E27FC236}">
                <a16:creationId xmlns:a16="http://schemas.microsoft.com/office/drawing/2014/main" id="{C4F07EB5-7EFB-A0B6-33C0-AE0D2A02031C}"/>
              </a:ext>
            </a:extLst>
          </p:cNvPr>
          <p:cNvPicPr>
            <a:picLocks noChangeAspect="1"/>
          </p:cNvPicPr>
          <p:nvPr/>
        </p:nvPicPr>
        <p:blipFill>
          <a:blip r:embed="rId2"/>
          <a:stretch>
            <a:fillRect/>
          </a:stretch>
        </p:blipFill>
        <p:spPr>
          <a:xfrm>
            <a:off x="6019056" y="4546848"/>
            <a:ext cx="5397866" cy="3024336"/>
          </a:xfrm>
          <a:prstGeom prst="rect">
            <a:avLst/>
          </a:prstGeom>
        </p:spPr>
      </p:pic>
      <p:pic>
        <p:nvPicPr>
          <p:cNvPr id="9" name="Picture 8">
            <a:extLst>
              <a:ext uri="{FF2B5EF4-FFF2-40B4-BE49-F238E27FC236}">
                <a16:creationId xmlns:a16="http://schemas.microsoft.com/office/drawing/2014/main" id="{4459C14B-33FD-4D5A-D1C6-EE0E0B0DAEAD}"/>
              </a:ext>
            </a:extLst>
          </p:cNvPr>
          <p:cNvPicPr>
            <a:picLocks noChangeAspect="1"/>
          </p:cNvPicPr>
          <p:nvPr/>
        </p:nvPicPr>
        <p:blipFill>
          <a:blip r:embed="rId3"/>
          <a:stretch>
            <a:fillRect/>
          </a:stretch>
        </p:blipFill>
        <p:spPr>
          <a:xfrm>
            <a:off x="5947048" y="381835"/>
            <a:ext cx="5397866" cy="3297671"/>
          </a:xfrm>
          <a:prstGeom prst="rect">
            <a:avLst/>
          </a:prstGeom>
        </p:spPr>
      </p:pic>
    </p:spTree>
    <p:extLst>
      <p:ext uri="{BB962C8B-B14F-4D97-AF65-F5344CB8AC3E}">
        <p14:creationId xmlns:p14="http://schemas.microsoft.com/office/powerpoint/2010/main" val="262293230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1DBF4992-A0E1-D81C-CEAF-5655E3C1044D}"/>
              </a:ext>
            </a:extLst>
          </p:cNvPr>
          <p:cNvSpPr/>
          <p:nvPr/>
        </p:nvSpPr>
        <p:spPr>
          <a:xfrm>
            <a:off x="402432" y="1700825"/>
            <a:ext cx="3744416" cy="936104"/>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Books.csv</a:t>
            </a:r>
            <a:endParaRPr dirty="0"/>
          </a:p>
        </p:txBody>
      </p:sp>
      <p:sp>
        <p:nvSpPr>
          <p:cNvPr id="3" name="Shape 2">
            <a:extLst>
              <a:ext uri="{FF2B5EF4-FFF2-40B4-BE49-F238E27FC236}">
                <a16:creationId xmlns:a16="http://schemas.microsoft.com/office/drawing/2014/main" id="{4315481C-383F-16AE-3AA7-E0C14004F24A}"/>
              </a:ext>
            </a:extLst>
          </p:cNvPr>
          <p:cNvSpPr/>
          <p:nvPr/>
        </p:nvSpPr>
        <p:spPr>
          <a:xfrm>
            <a:off x="5442992" y="1700825"/>
            <a:ext cx="3744416" cy="936104"/>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Ratings.csv</a:t>
            </a:r>
            <a:endParaRPr dirty="0"/>
          </a:p>
        </p:txBody>
      </p:sp>
      <p:sp>
        <p:nvSpPr>
          <p:cNvPr id="4" name="Shape 2">
            <a:extLst>
              <a:ext uri="{FF2B5EF4-FFF2-40B4-BE49-F238E27FC236}">
                <a16:creationId xmlns:a16="http://schemas.microsoft.com/office/drawing/2014/main" id="{137DD023-FD4D-C250-0AAE-0412B9EAAAF5}"/>
              </a:ext>
            </a:extLst>
          </p:cNvPr>
          <p:cNvSpPr/>
          <p:nvPr/>
        </p:nvSpPr>
        <p:spPr>
          <a:xfrm>
            <a:off x="10411544" y="1700825"/>
            <a:ext cx="3744416" cy="936104"/>
          </a:xfrm>
          <a:prstGeom prst="roundRect">
            <a:avLst>
              <a:gd name="adj" fmla="val 3253"/>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250000"/>
              </a:lnSpc>
            </a:pPr>
            <a:r>
              <a:rPr lang="en-IN" dirty="0"/>
              <a:t>Users.csv</a:t>
            </a:r>
            <a:endParaRPr dirty="0"/>
          </a:p>
        </p:txBody>
      </p:sp>
      <p:pic>
        <p:nvPicPr>
          <p:cNvPr id="6" name="Picture 5">
            <a:extLst>
              <a:ext uri="{FF2B5EF4-FFF2-40B4-BE49-F238E27FC236}">
                <a16:creationId xmlns:a16="http://schemas.microsoft.com/office/drawing/2014/main" id="{8AA71226-F485-766B-E0A0-012FC3DEA3F1}"/>
              </a:ext>
            </a:extLst>
          </p:cNvPr>
          <p:cNvPicPr>
            <a:picLocks noChangeAspect="1"/>
          </p:cNvPicPr>
          <p:nvPr/>
        </p:nvPicPr>
        <p:blipFill>
          <a:blip r:embed="rId2"/>
          <a:stretch>
            <a:fillRect/>
          </a:stretch>
        </p:blipFill>
        <p:spPr>
          <a:xfrm>
            <a:off x="402432" y="3178696"/>
            <a:ext cx="4392488" cy="3921865"/>
          </a:xfrm>
          <a:prstGeom prst="rect">
            <a:avLst/>
          </a:prstGeom>
        </p:spPr>
      </p:pic>
      <p:pic>
        <p:nvPicPr>
          <p:cNvPr id="9" name="Picture 8">
            <a:extLst>
              <a:ext uri="{FF2B5EF4-FFF2-40B4-BE49-F238E27FC236}">
                <a16:creationId xmlns:a16="http://schemas.microsoft.com/office/drawing/2014/main" id="{5F8B0EC2-CB45-8320-DB8C-450A0FAE42CD}"/>
              </a:ext>
            </a:extLst>
          </p:cNvPr>
          <p:cNvPicPr>
            <a:picLocks noChangeAspect="1"/>
          </p:cNvPicPr>
          <p:nvPr/>
        </p:nvPicPr>
        <p:blipFill>
          <a:blip r:embed="rId3"/>
          <a:stretch>
            <a:fillRect/>
          </a:stretch>
        </p:blipFill>
        <p:spPr>
          <a:xfrm>
            <a:off x="10411544" y="3523932"/>
            <a:ext cx="3528392" cy="2818802"/>
          </a:xfrm>
          <a:prstGeom prst="rect">
            <a:avLst/>
          </a:prstGeom>
        </p:spPr>
      </p:pic>
      <p:pic>
        <p:nvPicPr>
          <p:cNvPr id="11" name="Picture 10">
            <a:extLst>
              <a:ext uri="{FF2B5EF4-FFF2-40B4-BE49-F238E27FC236}">
                <a16:creationId xmlns:a16="http://schemas.microsoft.com/office/drawing/2014/main" id="{6310B524-6139-3B9F-11E5-6DF4146D11AD}"/>
              </a:ext>
            </a:extLst>
          </p:cNvPr>
          <p:cNvPicPr>
            <a:picLocks noChangeAspect="1"/>
          </p:cNvPicPr>
          <p:nvPr/>
        </p:nvPicPr>
        <p:blipFill>
          <a:blip r:embed="rId4"/>
          <a:stretch>
            <a:fillRect/>
          </a:stretch>
        </p:blipFill>
        <p:spPr>
          <a:xfrm>
            <a:off x="5477779" y="3523932"/>
            <a:ext cx="3744416" cy="3231392"/>
          </a:xfrm>
          <a:prstGeom prst="rect">
            <a:avLst/>
          </a:prstGeom>
        </p:spPr>
      </p:pic>
    </p:spTree>
    <p:extLst>
      <p:ext uri="{BB962C8B-B14F-4D97-AF65-F5344CB8AC3E}">
        <p14:creationId xmlns:p14="http://schemas.microsoft.com/office/powerpoint/2010/main" val="201321738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8304919-3D57-41B6-BE35-23DAB8191C68}"/>
                  </a:ext>
                </a:extLst>
              </p14:cNvPr>
              <p14:cNvContentPartPr/>
              <p14:nvPr/>
            </p14:nvContentPartPr>
            <p14:xfrm>
              <a:off x="2175733" y="1075080"/>
              <a:ext cx="360" cy="360"/>
            </p14:xfrm>
          </p:contentPart>
        </mc:Choice>
        <mc:Fallback xmlns="">
          <p:pic>
            <p:nvPicPr>
              <p:cNvPr id="2" name="Ink 1">
                <a:extLst>
                  <a:ext uri="{FF2B5EF4-FFF2-40B4-BE49-F238E27FC236}">
                    <a16:creationId xmlns:a16="http://schemas.microsoft.com/office/drawing/2014/main" id="{B8304919-3D57-41B6-BE35-23DAB8191C68}"/>
                  </a:ext>
                </a:extLst>
              </p:cNvPr>
              <p:cNvPicPr/>
              <p:nvPr/>
            </p:nvPicPr>
            <p:blipFill>
              <a:blip r:embed="rId4"/>
              <a:stretch>
                <a:fillRect/>
              </a:stretch>
            </p:blipFill>
            <p:spPr>
              <a:xfrm>
                <a:off x="2157733" y="1057440"/>
                <a:ext cx="36000" cy="36000"/>
              </a:xfrm>
              <a:prstGeom prst="rect">
                <a:avLst/>
              </a:prstGeom>
            </p:spPr>
          </p:pic>
        </mc:Fallback>
      </mc:AlternateContent>
      <p:sp>
        <p:nvSpPr>
          <p:cNvPr id="4" name="Shape 2">
            <a:extLst>
              <a:ext uri="{FF2B5EF4-FFF2-40B4-BE49-F238E27FC236}">
                <a16:creationId xmlns:a16="http://schemas.microsoft.com/office/drawing/2014/main" id="{D339FEB3-0966-F03B-A888-2FF75000F610}"/>
              </a:ext>
            </a:extLst>
          </p:cNvPr>
          <p:cNvSpPr/>
          <p:nvPr/>
        </p:nvSpPr>
        <p:spPr>
          <a:xfrm>
            <a:off x="978496" y="586408"/>
            <a:ext cx="12169352" cy="1087632"/>
          </a:xfrm>
          <a:prstGeom prst="roundRect">
            <a:avLst>
              <a:gd name="adj" fmla="val 3253"/>
            </a:avLst>
          </a:prstGeom>
          <a:solidFill>
            <a:srgbClr val="7E023C"/>
          </a:solidFill>
          <a:ln w="7620">
            <a:solidFill>
              <a:srgbClr val="971B55"/>
            </a:solidFill>
            <a:prstDash val="soli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4000" dirty="0">
                <a:latin typeface="Fira Mono" panose="020B0509050000020004" pitchFamily="49" charset="0"/>
                <a:ea typeface="Fira Mono" panose="020B0509050000020004" pitchFamily="49" charset="0"/>
              </a:rPr>
              <a:t>Data Pre-Processing</a:t>
            </a:r>
            <a:endParaRPr lang="en-US" sz="4000" dirty="0">
              <a:latin typeface="Fira Mono" panose="020B0509050000020004" pitchFamily="49" charset="0"/>
              <a:ea typeface="Fira Mono" panose="020B0509050000020004" pitchFamily="49" charset="0"/>
            </a:endParaRPr>
          </a:p>
        </p:txBody>
      </p:sp>
      <p:sp>
        <p:nvSpPr>
          <p:cNvPr id="9" name="Speech Bubble: Oval 8">
            <a:extLst>
              <a:ext uri="{FF2B5EF4-FFF2-40B4-BE49-F238E27FC236}">
                <a16:creationId xmlns:a16="http://schemas.microsoft.com/office/drawing/2014/main" id="{EA04902E-9F63-B0F3-B9FA-E9DB22BAD8FE}"/>
              </a:ext>
            </a:extLst>
          </p:cNvPr>
          <p:cNvSpPr/>
          <p:nvPr/>
        </p:nvSpPr>
        <p:spPr>
          <a:xfrm>
            <a:off x="1554560" y="4944768"/>
            <a:ext cx="2592288" cy="136815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Normalization</a:t>
            </a:r>
          </a:p>
        </p:txBody>
      </p:sp>
      <p:sp>
        <p:nvSpPr>
          <p:cNvPr id="11" name="Speech Bubble: Oval 10">
            <a:extLst>
              <a:ext uri="{FF2B5EF4-FFF2-40B4-BE49-F238E27FC236}">
                <a16:creationId xmlns:a16="http://schemas.microsoft.com/office/drawing/2014/main" id="{B1AE39A4-F974-C2A1-A28B-6BD3AAB33588}"/>
              </a:ext>
            </a:extLst>
          </p:cNvPr>
          <p:cNvSpPr/>
          <p:nvPr/>
        </p:nvSpPr>
        <p:spPr>
          <a:xfrm>
            <a:off x="1579357" y="3394720"/>
            <a:ext cx="2592288" cy="136815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Cleaning </a:t>
            </a:r>
          </a:p>
        </p:txBody>
      </p:sp>
      <p:sp>
        <p:nvSpPr>
          <p:cNvPr id="12" name="Speech Bubble: Oval 11">
            <a:extLst>
              <a:ext uri="{FF2B5EF4-FFF2-40B4-BE49-F238E27FC236}">
                <a16:creationId xmlns:a16="http://schemas.microsoft.com/office/drawing/2014/main" id="{094A0759-EF3F-700B-2E17-B75C965D9946}"/>
              </a:ext>
            </a:extLst>
          </p:cNvPr>
          <p:cNvSpPr/>
          <p:nvPr/>
        </p:nvSpPr>
        <p:spPr>
          <a:xfrm>
            <a:off x="1554560" y="1810544"/>
            <a:ext cx="2592288" cy="136815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Collection</a:t>
            </a:r>
          </a:p>
        </p:txBody>
      </p:sp>
      <p:sp>
        <p:nvSpPr>
          <p:cNvPr id="13" name="Speech Bubble: Oval 12">
            <a:extLst>
              <a:ext uri="{FF2B5EF4-FFF2-40B4-BE49-F238E27FC236}">
                <a16:creationId xmlns:a16="http://schemas.microsoft.com/office/drawing/2014/main" id="{A261ED3B-42ED-8BA8-A389-FBB2F092A739}"/>
              </a:ext>
            </a:extLst>
          </p:cNvPr>
          <p:cNvSpPr/>
          <p:nvPr/>
        </p:nvSpPr>
        <p:spPr>
          <a:xfrm>
            <a:off x="1554560" y="6536754"/>
            <a:ext cx="2592288" cy="136815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Dimensionality Reduction</a:t>
            </a:r>
          </a:p>
        </p:txBody>
      </p:sp>
      <p:sp>
        <p:nvSpPr>
          <p:cNvPr id="14" name="Rectangle 13">
            <a:extLst>
              <a:ext uri="{FF2B5EF4-FFF2-40B4-BE49-F238E27FC236}">
                <a16:creationId xmlns:a16="http://schemas.microsoft.com/office/drawing/2014/main" id="{12E8E65C-DE6C-7B2C-18F3-880B7982493A}"/>
              </a:ext>
            </a:extLst>
          </p:cNvPr>
          <p:cNvSpPr/>
          <p:nvPr/>
        </p:nvSpPr>
        <p:spPr>
          <a:xfrm>
            <a:off x="5082952" y="2098576"/>
            <a:ext cx="8280920" cy="7638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dirty="0"/>
              <a:t>Gather the raw data from various sources such as databases, files</a:t>
            </a:r>
          </a:p>
        </p:txBody>
      </p:sp>
      <p:sp>
        <p:nvSpPr>
          <p:cNvPr id="15" name="Rectangle 14">
            <a:extLst>
              <a:ext uri="{FF2B5EF4-FFF2-40B4-BE49-F238E27FC236}">
                <a16:creationId xmlns:a16="http://schemas.microsoft.com/office/drawing/2014/main" id="{28F10F95-6A13-C77F-5FA0-38A5D671C1E8}"/>
              </a:ext>
            </a:extLst>
          </p:cNvPr>
          <p:cNvSpPr/>
          <p:nvPr/>
        </p:nvSpPr>
        <p:spPr>
          <a:xfrm>
            <a:off x="5060860" y="3727354"/>
            <a:ext cx="8375020" cy="7638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dirty="0"/>
              <a:t>Missing/Null Values, Remove Duplicates, Dealing with Outliers</a:t>
            </a:r>
          </a:p>
        </p:txBody>
      </p:sp>
      <p:sp>
        <p:nvSpPr>
          <p:cNvPr id="16" name="Rectangle 15">
            <a:extLst>
              <a:ext uri="{FF2B5EF4-FFF2-40B4-BE49-F238E27FC236}">
                <a16:creationId xmlns:a16="http://schemas.microsoft.com/office/drawing/2014/main" id="{7DC83FA3-75A1-D31D-A519-7044491D9DA3}"/>
              </a:ext>
            </a:extLst>
          </p:cNvPr>
          <p:cNvSpPr/>
          <p:nvPr/>
        </p:nvSpPr>
        <p:spPr>
          <a:xfrm>
            <a:off x="5082952" y="5356133"/>
            <a:ext cx="8352928" cy="782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dirty="0"/>
              <a:t>Transform the data to similar scale.</a:t>
            </a:r>
          </a:p>
        </p:txBody>
      </p:sp>
      <p:sp>
        <p:nvSpPr>
          <p:cNvPr id="17" name="Rectangle 16">
            <a:extLst>
              <a:ext uri="{FF2B5EF4-FFF2-40B4-BE49-F238E27FC236}">
                <a16:creationId xmlns:a16="http://schemas.microsoft.com/office/drawing/2014/main" id="{DD4A1133-736F-E090-7BB7-FF15EEE46616}"/>
              </a:ext>
            </a:extLst>
          </p:cNvPr>
          <p:cNvSpPr/>
          <p:nvPr/>
        </p:nvSpPr>
        <p:spPr>
          <a:xfrm>
            <a:off x="5082952" y="6932798"/>
            <a:ext cx="8856984" cy="782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dirty="0"/>
              <a:t>Reducing the dimensions by preserving the most important information</a:t>
            </a:r>
          </a:p>
        </p:txBody>
      </p:sp>
    </p:spTree>
    <p:extLst>
      <p:ext uri="{BB962C8B-B14F-4D97-AF65-F5344CB8AC3E}">
        <p14:creationId xmlns:p14="http://schemas.microsoft.com/office/powerpoint/2010/main" val="259544645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32234156-FB92-CEE8-852E-E7B142887F01}"/>
              </a:ext>
            </a:extLst>
          </p:cNvPr>
          <p:cNvSpPr/>
          <p:nvPr/>
        </p:nvSpPr>
        <p:spPr>
          <a:xfrm>
            <a:off x="402432" y="514400"/>
            <a:ext cx="12169352" cy="1087632"/>
          </a:xfrm>
          <a:prstGeom prst="roundRect">
            <a:avLst>
              <a:gd name="adj" fmla="val 3253"/>
            </a:avLst>
          </a:prstGeom>
          <a:solidFill>
            <a:srgbClr val="7E023C"/>
          </a:solidFill>
          <a:ln w="7620">
            <a:solidFill>
              <a:srgbClr val="971B55"/>
            </a:solidFill>
            <a:prstDash val="soli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Fira Mono" panose="020B0509050000020004" pitchFamily="49" charset="0"/>
                <a:ea typeface="Fira Mono" panose="020B0509050000020004" pitchFamily="49" charset="0"/>
              </a:rPr>
              <a:t>Final Dataset details for Popularity based filtering:</a:t>
            </a:r>
          </a:p>
        </p:txBody>
      </p:sp>
      <p:sp>
        <p:nvSpPr>
          <p:cNvPr id="5" name="TextBox 4">
            <a:extLst>
              <a:ext uri="{FF2B5EF4-FFF2-40B4-BE49-F238E27FC236}">
                <a16:creationId xmlns:a16="http://schemas.microsoft.com/office/drawing/2014/main" id="{02A6A878-9B42-AF90-DF3F-698D7ABA48E0}"/>
              </a:ext>
            </a:extLst>
          </p:cNvPr>
          <p:cNvSpPr txBox="1"/>
          <p:nvPr/>
        </p:nvSpPr>
        <p:spPr>
          <a:xfrm>
            <a:off x="906488" y="1882552"/>
            <a:ext cx="8720657" cy="369332"/>
          </a:xfrm>
          <a:prstGeom prst="rect">
            <a:avLst/>
          </a:prstGeom>
          <a:noFill/>
        </p:spPr>
        <p:txBody>
          <a:bodyPr wrap="none" rtlCol="0">
            <a:spAutoFit/>
          </a:bodyPr>
          <a:lstStyle/>
          <a:p>
            <a:r>
              <a:rPr lang="en-IN" dirty="0"/>
              <a:t>After applying Preprocessing on 3 datasets and merging them our dataset will </a:t>
            </a:r>
            <a:r>
              <a:rPr lang="en-IN" dirty="0" err="1"/>
              <a:t>looke</a:t>
            </a:r>
            <a:r>
              <a:rPr lang="en-IN" dirty="0"/>
              <a:t> like:</a:t>
            </a:r>
          </a:p>
        </p:txBody>
      </p:sp>
      <p:pic>
        <p:nvPicPr>
          <p:cNvPr id="6" name="Picture 5">
            <a:extLst>
              <a:ext uri="{FF2B5EF4-FFF2-40B4-BE49-F238E27FC236}">
                <a16:creationId xmlns:a16="http://schemas.microsoft.com/office/drawing/2014/main" id="{C2FFD54C-FEFD-BED4-8248-23D9D8C5F82E}"/>
              </a:ext>
            </a:extLst>
          </p:cNvPr>
          <p:cNvPicPr>
            <a:picLocks noChangeAspect="1"/>
          </p:cNvPicPr>
          <p:nvPr/>
        </p:nvPicPr>
        <p:blipFill>
          <a:blip r:embed="rId2"/>
          <a:stretch>
            <a:fillRect/>
          </a:stretch>
        </p:blipFill>
        <p:spPr>
          <a:xfrm>
            <a:off x="1194521" y="2635173"/>
            <a:ext cx="9392722" cy="5008019"/>
          </a:xfrm>
          <a:prstGeom prst="rect">
            <a:avLst/>
          </a:prstGeom>
        </p:spPr>
      </p:pic>
    </p:spTree>
    <p:extLst>
      <p:ext uri="{BB962C8B-B14F-4D97-AF65-F5344CB8AC3E}">
        <p14:creationId xmlns:p14="http://schemas.microsoft.com/office/powerpoint/2010/main" val="31440118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94230-C5D6-87D5-C572-53FF402BF774}"/>
              </a:ext>
            </a:extLst>
          </p:cNvPr>
          <p:cNvPicPr>
            <a:picLocks noChangeAspect="1"/>
          </p:cNvPicPr>
          <p:nvPr/>
        </p:nvPicPr>
        <p:blipFill rotWithShape="1">
          <a:blip r:embed="rId2"/>
          <a:srcRect r="22236"/>
          <a:stretch/>
        </p:blipFill>
        <p:spPr>
          <a:xfrm>
            <a:off x="181618" y="2251884"/>
            <a:ext cx="14022772" cy="3591108"/>
          </a:xfrm>
          <a:prstGeom prst="rect">
            <a:avLst/>
          </a:prstGeom>
        </p:spPr>
      </p:pic>
      <p:sp>
        <p:nvSpPr>
          <p:cNvPr id="4" name="Shape 2">
            <a:extLst>
              <a:ext uri="{FF2B5EF4-FFF2-40B4-BE49-F238E27FC236}">
                <a16:creationId xmlns:a16="http://schemas.microsoft.com/office/drawing/2014/main" id="{32234156-FB92-CEE8-852E-E7B142887F01}"/>
              </a:ext>
            </a:extLst>
          </p:cNvPr>
          <p:cNvSpPr/>
          <p:nvPr/>
        </p:nvSpPr>
        <p:spPr>
          <a:xfrm>
            <a:off x="402432" y="514400"/>
            <a:ext cx="12169352" cy="1087632"/>
          </a:xfrm>
          <a:prstGeom prst="roundRect">
            <a:avLst>
              <a:gd name="adj" fmla="val 3253"/>
            </a:avLst>
          </a:prstGeom>
          <a:solidFill>
            <a:srgbClr val="7E023C"/>
          </a:solidFill>
          <a:ln w="7620">
            <a:solidFill>
              <a:srgbClr val="971B55"/>
            </a:solidFill>
            <a:prstDash val="soli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Fira Mono" panose="020B0509050000020004" pitchFamily="49" charset="0"/>
                <a:ea typeface="Fira Mono" panose="020B0509050000020004" pitchFamily="49" charset="0"/>
              </a:rPr>
              <a:t>Final Dataset details for Collaborative based filtering:</a:t>
            </a:r>
          </a:p>
        </p:txBody>
      </p:sp>
      <p:sp>
        <p:nvSpPr>
          <p:cNvPr id="5" name="TextBox 4">
            <a:extLst>
              <a:ext uri="{FF2B5EF4-FFF2-40B4-BE49-F238E27FC236}">
                <a16:creationId xmlns:a16="http://schemas.microsoft.com/office/drawing/2014/main" id="{02A6A878-9B42-AF90-DF3F-698D7ABA48E0}"/>
              </a:ext>
            </a:extLst>
          </p:cNvPr>
          <p:cNvSpPr txBox="1"/>
          <p:nvPr/>
        </p:nvSpPr>
        <p:spPr>
          <a:xfrm>
            <a:off x="906488" y="1882552"/>
            <a:ext cx="12772920" cy="369332"/>
          </a:xfrm>
          <a:prstGeom prst="rect">
            <a:avLst/>
          </a:prstGeom>
          <a:noFill/>
        </p:spPr>
        <p:txBody>
          <a:bodyPr wrap="none" rtlCol="0">
            <a:spAutoFit/>
          </a:bodyPr>
          <a:lstStyle/>
          <a:p>
            <a:r>
              <a:rPr lang="en-IN" dirty="0"/>
              <a:t>After applying Preprocessing on 3 datasets and merging them our dataset will </a:t>
            </a:r>
            <a:r>
              <a:rPr lang="en-IN" dirty="0" err="1"/>
              <a:t>looke</a:t>
            </a:r>
            <a:r>
              <a:rPr lang="en-IN" dirty="0"/>
              <a:t> like and we will be calling this new dataset P:</a:t>
            </a:r>
          </a:p>
        </p:txBody>
      </p:sp>
    </p:spTree>
    <p:extLst>
      <p:ext uri="{BB962C8B-B14F-4D97-AF65-F5344CB8AC3E}">
        <p14:creationId xmlns:p14="http://schemas.microsoft.com/office/powerpoint/2010/main" val="20620615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2008"/>
            <a:ext cx="14630400" cy="843528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1646260" y="770428"/>
            <a:ext cx="9933503" cy="1388745"/>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468"/>
              </a:lnSpc>
              <a:buNone/>
            </a:pPr>
            <a:r>
              <a:rPr lang="en-US" sz="4374" kern="0" spc="-131" dirty="0">
                <a:solidFill>
                  <a:srgbClr val="FFFFFF"/>
                </a:solidFill>
                <a:latin typeface="Fira Mono" panose="020B0509050000020004" pitchFamily="49" charset="0"/>
                <a:ea typeface="Fira Mono" panose="020B0509050000020004" pitchFamily="49" charset="0"/>
                <a:cs typeface="Overpass" pitchFamily="34" charset="-120"/>
              </a:rPr>
              <a:t>Major Techniques for Book Recommendation Systems</a:t>
            </a:r>
            <a:endParaRPr lang="en-US" sz="4374" dirty="0">
              <a:latin typeface="Fira Mono" panose="020B0509050000020004" pitchFamily="49" charset="0"/>
              <a:ea typeface="Fira Mono" panose="020B0509050000020004" pitchFamily="49" charset="0"/>
            </a:endParaRPr>
          </a:p>
        </p:txBody>
      </p:sp>
      <p:sp>
        <p:nvSpPr>
          <p:cNvPr id="5" name="Text 2"/>
          <p:cNvSpPr/>
          <p:nvPr/>
        </p:nvSpPr>
        <p:spPr>
          <a:xfrm>
            <a:off x="382034" y="2923414"/>
            <a:ext cx="3197265" cy="635510"/>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3000" b="1" kern="0" spc="-66" dirty="0">
                <a:solidFill>
                  <a:srgbClr val="FFFFFF"/>
                </a:solidFill>
                <a:latin typeface="Overpass" pitchFamily="34" charset="0"/>
                <a:ea typeface="Overpass" pitchFamily="34" charset="-122"/>
                <a:cs typeface="Overpass" pitchFamily="34" charset="-120"/>
              </a:rPr>
              <a:t>Content-Based Filtering</a:t>
            </a:r>
            <a:endParaRPr lang="en-US" sz="3000" dirty="0"/>
          </a:p>
        </p:txBody>
      </p:sp>
      <p:sp>
        <p:nvSpPr>
          <p:cNvPr id="6" name="Text 3"/>
          <p:cNvSpPr/>
          <p:nvPr/>
        </p:nvSpPr>
        <p:spPr>
          <a:xfrm>
            <a:off x="382034" y="3915356"/>
            <a:ext cx="4159410" cy="4145422"/>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2200" b="1" dirty="0">
                <a:solidFill>
                  <a:srgbClr val="E5E0DF"/>
                </a:solidFill>
                <a:latin typeface="CentSchbkCyrill BT" panose="02040603050705020303" pitchFamily="18" charset="-52"/>
                <a:ea typeface="Overpass" pitchFamily="34" charset="-122"/>
                <a:cs typeface="Overpass" pitchFamily="34" charset="-120"/>
              </a:rPr>
              <a:t>This algorithm recommends books that are similar to previously read by users.</a:t>
            </a:r>
            <a:endParaRPr lang="en-US" sz="2200" b="1" dirty="0">
              <a:latin typeface="CentSchbkCyrill BT" panose="02040603050705020303" pitchFamily="18" charset="-52"/>
            </a:endParaRPr>
          </a:p>
        </p:txBody>
      </p:sp>
      <p:sp>
        <p:nvSpPr>
          <p:cNvPr id="7" name="Text 4"/>
          <p:cNvSpPr/>
          <p:nvPr/>
        </p:nvSpPr>
        <p:spPr>
          <a:xfrm>
            <a:off x="4928948" y="2974560"/>
            <a:ext cx="3831405" cy="544858"/>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3000" b="1" kern="0" spc="-66" dirty="0">
                <a:solidFill>
                  <a:srgbClr val="FFFFFF"/>
                </a:solidFill>
                <a:latin typeface="Overpass" pitchFamily="34" charset="0"/>
                <a:ea typeface="Overpass" pitchFamily="34" charset="-122"/>
                <a:cs typeface="Overpass" pitchFamily="34" charset="-120"/>
              </a:rPr>
              <a:t>Collaborative Filtering</a:t>
            </a:r>
            <a:endParaRPr lang="en-US" sz="3000" dirty="0"/>
          </a:p>
        </p:txBody>
      </p:sp>
      <p:sp>
        <p:nvSpPr>
          <p:cNvPr id="8" name="Text 5"/>
          <p:cNvSpPr/>
          <p:nvPr/>
        </p:nvSpPr>
        <p:spPr>
          <a:xfrm>
            <a:off x="4923478" y="3847136"/>
            <a:ext cx="4248471" cy="3115302"/>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2200" b="1" dirty="0">
                <a:solidFill>
                  <a:srgbClr val="E5E0DF"/>
                </a:solidFill>
                <a:latin typeface="CentSchbkCyrill BT" panose="02040603050705020303" pitchFamily="18" charset="-52"/>
                <a:ea typeface="Overpass" pitchFamily="34" charset="-122"/>
                <a:cs typeface="Overpass" pitchFamily="34" charset="-120"/>
              </a:rPr>
              <a:t>This technique recommends books based on the preferences and behavior of similar readers. It identifies users with similar tastes and suggests books with similar preferences.</a:t>
            </a:r>
            <a:endParaRPr lang="en-US" sz="2200" b="1" dirty="0">
              <a:latin typeface="CentSchbkCyrill BT" panose="02040603050705020303" pitchFamily="18" charset="-52"/>
            </a:endParaRPr>
          </a:p>
        </p:txBody>
      </p:sp>
      <p:sp>
        <p:nvSpPr>
          <p:cNvPr id="9" name="Text 6"/>
          <p:cNvSpPr/>
          <p:nvPr/>
        </p:nvSpPr>
        <p:spPr>
          <a:xfrm>
            <a:off x="9774988" y="2941303"/>
            <a:ext cx="3726024" cy="427652"/>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3000" b="1" kern="0" spc="-66" dirty="0">
                <a:solidFill>
                  <a:srgbClr val="FFFFFF"/>
                </a:solidFill>
                <a:latin typeface="Overpass" pitchFamily="34" charset="0"/>
                <a:ea typeface="Overpass" pitchFamily="34" charset="-122"/>
                <a:cs typeface="Overpass" pitchFamily="34" charset="-120"/>
              </a:rPr>
              <a:t>Hybrid Filtering</a:t>
            </a:r>
            <a:endParaRPr lang="en-US" sz="3000" dirty="0"/>
          </a:p>
        </p:txBody>
      </p:sp>
      <p:sp>
        <p:nvSpPr>
          <p:cNvPr id="10" name="Text 7"/>
          <p:cNvSpPr/>
          <p:nvPr/>
        </p:nvSpPr>
        <p:spPr>
          <a:xfrm>
            <a:off x="9793194" y="3872135"/>
            <a:ext cx="4492351" cy="3065304"/>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2200" b="1" dirty="0">
                <a:solidFill>
                  <a:srgbClr val="E5E0DF"/>
                </a:solidFill>
                <a:latin typeface="CentSchbkCyrill BT" panose="02040603050705020303" pitchFamily="18" charset="-52"/>
                <a:ea typeface="Overpass" pitchFamily="34" charset="-122"/>
                <a:cs typeface="Overpass" pitchFamily="34" charset="-120"/>
              </a:rPr>
              <a:t>This method combines both content-based and collaborative filtering techniques to leverage the strengths of each approach. It provides recommendations based on both item content and user behavior.</a:t>
            </a:r>
            <a:endParaRPr lang="en-US" sz="2200" b="1" dirty="0">
              <a:latin typeface="CentSchbkCyrill BT" panose="02040603050705020303" pitchFamily="18" charset="-52"/>
            </a:endParaRPr>
          </a:p>
        </p:txBody>
      </p:sp>
      <p:pic>
        <p:nvPicPr>
          <p:cNvPr id="13" name="Picture 12">
            <a:extLst>
              <a:ext uri="{FF2B5EF4-FFF2-40B4-BE49-F238E27FC236}">
                <a16:creationId xmlns:a16="http://schemas.microsoft.com/office/drawing/2014/main" id="{879FCC0F-C6DB-38AF-07BC-BB13CD219CB9}"/>
              </a:ext>
            </a:extLst>
          </p:cNvPr>
          <p:cNvPicPr>
            <a:picLocks noChangeAspect="1"/>
          </p:cNvPicPr>
          <p:nvPr/>
        </p:nvPicPr>
        <p:blipFill>
          <a:blip r:embed="rId4"/>
          <a:stretch>
            <a:fillRect/>
          </a:stretch>
        </p:blipFill>
        <p:spPr>
          <a:xfrm>
            <a:off x="9977219" y="500981"/>
            <a:ext cx="4427915" cy="199576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6977D-EB0F-0720-10A3-F5B6108D1671}"/>
              </a:ext>
            </a:extLst>
          </p:cNvPr>
          <p:cNvPicPr>
            <a:picLocks noChangeAspect="1"/>
          </p:cNvPicPr>
          <p:nvPr/>
        </p:nvPicPr>
        <p:blipFill>
          <a:blip r:embed="rId2"/>
          <a:stretch>
            <a:fillRect/>
          </a:stretch>
        </p:blipFill>
        <p:spPr>
          <a:xfrm>
            <a:off x="1095923" y="1050069"/>
            <a:ext cx="12623118" cy="609680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763752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1664"/>
            <a:ext cx="14630400" cy="8229600"/>
          </a:xfrm>
          <a:prstGeom prst="rect">
            <a:avLst/>
          </a:prstGeom>
        </p:spPr>
      </p:pic>
      <p:sp>
        <p:nvSpPr>
          <p:cNvPr id="3" name="Shape 0"/>
          <p:cNvSpPr/>
          <p:nvPr/>
        </p:nvSpPr>
        <p:spPr>
          <a:xfrm>
            <a:off x="0" y="-370384"/>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370384"/>
            <a:ext cx="3657600" cy="8661648"/>
          </a:xfrm>
          <a:prstGeom prst="rect">
            <a:avLst/>
          </a:prstGeom>
        </p:spPr>
      </p:pic>
      <p:sp>
        <p:nvSpPr>
          <p:cNvPr id="5" name="Text 1"/>
          <p:cNvSpPr/>
          <p:nvPr/>
        </p:nvSpPr>
        <p:spPr>
          <a:xfrm>
            <a:off x="4562117" y="1124135"/>
            <a:ext cx="894159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Popularity-Based Recommendations</a:t>
            </a:r>
            <a:endParaRPr lang="en-US" sz="4374" dirty="0"/>
          </a:p>
        </p:txBody>
      </p:sp>
      <p:sp>
        <p:nvSpPr>
          <p:cNvPr id="6" name="Shape 2"/>
          <p:cNvSpPr/>
          <p:nvPr/>
        </p:nvSpPr>
        <p:spPr>
          <a:xfrm>
            <a:off x="4359924" y="2332493"/>
            <a:ext cx="4542115" cy="2006203"/>
          </a:xfrm>
          <a:prstGeom prst="roundRect">
            <a:avLst>
              <a:gd name="adj" fmla="val 4984"/>
            </a:avLst>
          </a:prstGeom>
          <a:solidFill>
            <a:srgbClr val="7E023C"/>
          </a:solidFill>
          <a:ln w="7620">
            <a:solidFill>
              <a:srgbClr val="971B55"/>
            </a:solidFill>
            <a:prstDash val="solid"/>
          </a:ln>
        </p:spPr>
      </p:sp>
      <p:sp>
        <p:nvSpPr>
          <p:cNvPr id="7" name="Text 3"/>
          <p:cNvSpPr/>
          <p:nvPr/>
        </p:nvSpPr>
        <p:spPr>
          <a:xfrm>
            <a:off x="4801242" y="2506236"/>
            <a:ext cx="2777490" cy="347186"/>
          </a:xfrm>
          <a:prstGeom prst="rect">
            <a:avLst/>
          </a:prstGeom>
          <a:noFill/>
          <a:ln/>
        </p:spPr>
        <p:txBody>
          <a:bodyPr wrap="none" rtlCol="0" anchor="t"/>
          <a:lstStyle/>
          <a:p>
            <a:pPr marL="0" indent="0">
              <a:lnSpc>
                <a:spcPts val="2734"/>
              </a:lnSpc>
              <a:buNone/>
            </a:pPr>
            <a:r>
              <a:rPr lang="en-US" sz="2400" b="1" kern="0" spc="-66" dirty="0">
                <a:solidFill>
                  <a:srgbClr val="E5E0DF"/>
                </a:solidFill>
                <a:latin typeface="Overpass" pitchFamily="34" charset="0"/>
                <a:ea typeface="Overpass" pitchFamily="34" charset="-122"/>
                <a:cs typeface="Overpass" pitchFamily="34" charset="-120"/>
              </a:rPr>
              <a:t>Approac</a:t>
            </a:r>
            <a:r>
              <a:rPr lang="en-US" sz="2187" b="1" kern="0" spc="-66" dirty="0">
                <a:solidFill>
                  <a:srgbClr val="E5E0DF"/>
                </a:solidFill>
                <a:latin typeface="Overpass" pitchFamily="34" charset="0"/>
                <a:ea typeface="Overpass" pitchFamily="34" charset="-122"/>
                <a:cs typeface="Overpass" pitchFamily="34" charset="-120"/>
              </a:rPr>
              <a:t>h</a:t>
            </a:r>
            <a:endParaRPr lang="en-US" sz="2187" dirty="0"/>
          </a:p>
        </p:txBody>
      </p:sp>
      <p:sp>
        <p:nvSpPr>
          <p:cNvPr id="8" name="Text 4"/>
          <p:cNvSpPr/>
          <p:nvPr/>
        </p:nvSpPr>
        <p:spPr>
          <a:xfrm>
            <a:off x="4720590" y="2999073"/>
            <a:ext cx="4082534" cy="1066205"/>
          </a:xfrm>
          <a:prstGeom prst="rect">
            <a:avLst/>
          </a:prstGeom>
          <a:noFill/>
          <a:ln/>
        </p:spPr>
        <p:txBody>
          <a:bodyPr wrap="square" rtlCol="0" anchor="t"/>
          <a:lstStyle/>
          <a:p>
            <a:pPr marL="0" indent="0">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Popularity-based recommendations suggest items based on their overall popularity or sales data</a:t>
            </a:r>
            <a:r>
              <a:rPr lang="en-US" sz="2000" b="1" dirty="0">
                <a:solidFill>
                  <a:srgbClr val="E5E0DF"/>
                </a:solidFill>
                <a:latin typeface="Overpass" pitchFamily="34" charset="0"/>
                <a:ea typeface="Overpass" pitchFamily="34" charset="-122"/>
                <a:cs typeface="Overpass" pitchFamily="34" charset="-120"/>
              </a:rPr>
              <a:t>.</a:t>
            </a:r>
            <a:endParaRPr lang="en-US" sz="2000" b="1" dirty="0"/>
          </a:p>
        </p:txBody>
      </p:sp>
      <p:sp>
        <p:nvSpPr>
          <p:cNvPr id="9" name="Shape 5"/>
          <p:cNvSpPr/>
          <p:nvPr/>
        </p:nvSpPr>
        <p:spPr>
          <a:xfrm>
            <a:off x="9131830" y="2332494"/>
            <a:ext cx="4542115" cy="2006203"/>
          </a:xfrm>
          <a:prstGeom prst="roundRect">
            <a:avLst>
              <a:gd name="adj" fmla="val 4984"/>
            </a:avLst>
          </a:prstGeom>
          <a:solidFill>
            <a:srgbClr val="7E023C"/>
          </a:solidFill>
          <a:ln w="7620">
            <a:solidFill>
              <a:srgbClr val="971B55"/>
            </a:solidFill>
            <a:prstDash val="solid"/>
          </a:ln>
        </p:spPr>
      </p:sp>
      <p:sp>
        <p:nvSpPr>
          <p:cNvPr id="10" name="Text 6"/>
          <p:cNvSpPr/>
          <p:nvPr/>
        </p:nvSpPr>
        <p:spPr>
          <a:xfrm>
            <a:off x="9619456" y="2541046"/>
            <a:ext cx="2777490" cy="493633"/>
          </a:xfrm>
          <a:prstGeom prst="rect">
            <a:avLst/>
          </a:prstGeom>
          <a:noFill/>
          <a:ln/>
        </p:spPr>
        <p:txBody>
          <a:bodyPr wrap="none" rtlCol="0" anchor="t"/>
          <a:lstStyle/>
          <a:p>
            <a:pPr marL="0" indent="0">
              <a:lnSpc>
                <a:spcPts val="2734"/>
              </a:lnSpc>
              <a:buNone/>
            </a:pPr>
            <a:r>
              <a:rPr lang="en-US" sz="2400" b="1" kern="0" spc="-66" dirty="0">
                <a:solidFill>
                  <a:srgbClr val="E5E0DF"/>
                </a:solidFill>
                <a:latin typeface="Overpass" pitchFamily="34" charset="0"/>
                <a:ea typeface="Overpass" pitchFamily="34" charset="-122"/>
                <a:cs typeface="Overpass" pitchFamily="34" charset="-120"/>
              </a:rPr>
              <a:t>Advantages</a:t>
            </a:r>
            <a:endParaRPr lang="en-US" sz="2400" dirty="0"/>
          </a:p>
        </p:txBody>
      </p:sp>
      <p:sp>
        <p:nvSpPr>
          <p:cNvPr id="11" name="Text 7"/>
          <p:cNvSpPr/>
          <p:nvPr/>
        </p:nvSpPr>
        <p:spPr>
          <a:xfrm>
            <a:off x="9591411" y="3106757"/>
            <a:ext cx="4082534" cy="1066205"/>
          </a:xfrm>
          <a:prstGeom prst="rect">
            <a:avLst/>
          </a:prstGeom>
          <a:noFill/>
          <a:ln/>
        </p:spPr>
        <p:txBody>
          <a:bodyPr wrap="square" rtlCol="0" anchor="t"/>
          <a:lstStyle/>
          <a:p>
            <a:pPr marL="0" indent="0">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Simple to implement and requires less data.</a:t>
            </a:r>
            <a:endParaRPr lang="en-US" sz="2000" b="1" dirty="0">
              <a:latin typeface="CentSchbkCyrill BT" panose="02040603050705020303" pitchFamily="18" charset="-52"/>
            </a:endParaRPr>
          </a:p>
        </p:txBody>
      </p:sp>
      <p:sp>
        <p:nvSpPr>
          <p:cNvPr id="12" name="Shape 8"/>
          <p:cNvSpPr/>
          <p:nvPr/>
        </p:nvSpPr>
        <p:spPr>
          <a:xfrm>
            <a:off x="4490799" y="4917400"/>
            <a:ext cx="9306401" cy="2221736"/>
          </a:xfrm>
          <a:prstGeom prst="roundRect">
            <a:avLst>
              <a:gd name="adj" fmla="val 6057"/>
            </a:avLst>
          </a:prstGeom>
          <a:solidFill>
            <a:srgbClr val="7E023C"/>
          </a:solidFill>
          <a:ln w="7620">
            <a:solidFill>
              <a:srgbClr val="971B55"/>
            </a:solidFill>
            <a:prstDash val="solid"/>
          </a:ln>
        </p:spPr>
      </p:sp>
      <p:sp>
        <p:nvSpPr>
          <p:cNvPr id="13" name="Text 9"/>
          <p:cNvSpPr/>
          <p:nvPr/>
        </p:nvSpPr>
        <p:spPr>
          <a:xfrm>
            <a:off x="4720590" y="5147191"/>
            <a:ext cx="2777490" cy="347186"/>
          </a:xfrm>
          <a:prstGeom prst="rect">
            <a:avLst/>
          </a:prstGeom>
          <a:noFill/>
          <a:ln/>
        </p:spPr>
        <p:txBody>
          <a:bodyPr wrap="none" rtlCol="0" anchor="t"/>
          <a:lstStyle/>
          <a:p>
            <a:pPr marL="0" indent="0">
              <a:lnSpc>
                <a:spcPts val="2734"/>
              </a:lnSpc>
              <a:buNone/>
            </a:pPr>
            <a:r>
              <a:rPr lang="en-US" sz="2400" b="1" kern="0" spc="-66" dirty="0">
                <a:solidFill>
                  <a:srgbClr val="E5E0DF"/>
                </a:solidFill>
                <a:latin typeface="Overpass" pitchFamily="34" charset="0"/>
                <a:ea typeface="Overpass" pitchFamily="34" charset="-122"/>
                <a:cs typeface="Overpass" pitchFamily="34" charset="-120"/>
              </a:rPr>
              <a:t>Limitation</a:t>
            </a:r>
            <a:r>
              <a:rPr lang="en-US" sz="2187" b="1" kern="0" spc="-66" dirty="0">
                <a:solidFill>
                  <a:srgbClr val="E5E0DF"/>
                </a:solidFill>
                <a:latin typeface="Overpass" pitchFamily="34" charset="0"/>
                <a:ea typeface="Overpass" pitchFamily="34" charset="-122"/>
                <a:cs typeface="Overpass" pitchFamily="34" charset="-120"/>
              </a:rPr>
              <a:t>s</a:t>
            </a:r>
            <a:endParaRPr lang="en-US" sz="2187" dirty="0"/>
          </a:p>
        </p:txBody>
      </p:sp>
      <p:sp>
        <p:nvSpPr>
          <p:cNvPr id="14" name="Text 10"/>
          <p:cNvSpPr/>
          <p:nvPr/>
        </p:nvSpPr>
        <p:spPr>
          <a:xfrm>
            <a:off x="4720590" y="5627608"/>
            <a:ext cx="9076610" cy="710803"/>
          </a:xfrm>
          <a:prstGeom prst="rect">
            <a:avLst/>
          </a:prstGeom>
          <a:noFill/>
          <a:ln/>
        </p:spPr>
        <p:txBody>
          <a:bodyPr wrap="square" rtlCol="0" anchor="t"/>
          <a:lstStyle/>
          <a:p>
            <a:pPr marL="0" indent="0">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The main limitation is that they don't consider individual preferences or tastes. So, they might recommend popular items to everyone, regardless of whether those items match the user's interests or not. </a:t>
            </a:r>
            <a:endParaRPr lang="en-US" sz="2000" b="1" dirty="0">
              <a:latin typeface="CentSchbkCyrill BT" panose="02040603050705020303" pitchFamily="18" charset="-5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2"/>
          <p:cNvSpPr/>
          <p:nvPr/>
        </p:nvSpPr>
        <p:spPr>
          <a:xfrm>
            <a:off x="520862" y="3215702"/>
            <a:ext cx="8380847" cy="3179187"/>
          </a:xfrm>
          <a:prstGeom prst="rect">
            <a:avLst/>
          </a:prstGeom>
          <a:noFill/>
        </p:spPr>
        <p:txBody>
          <a:bodyPr wrap="square" lIns="91440" tIns="45720" rIns="91440" bIns="4572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000" b="1" dirty="0">
                <a:solidFill>
                  <a:srgbClr val="ECECEC"/>
                </a:solidFill>
                <a:ea typeface="+mn-lt"/>
                <a:cs typeface="+mn-lt"/>
              </a:rPr>
              <a:t>Welcome to our presentation on Book Recommendation Systems!</a:t>
            </a:r>
            <a:endParaRPr lang="en-US" sz="2000" b="1" dirty="0"/>
          </a:p>
          <a:p>
            <a:pPr marL="285750" indent="-285750">
              <a:buFont typeface="Arial"/>
              <a:buChar char="•"/>
            </a:pPr>
            <a:r>
              <a:rPr lang="en-US" sz="2000" b="1" dirty="0">
                <a:solidFill>
                  <a:srgbClr val="ECECEC"/>
                </a:solidFill>
                <a:ea typeface="+mn-lt"/>
                <a:cs typeface="+mn-lt"/>
              </a:rPr>
              <a:t>Explore how machine learning algorithms enhance reading experiences.</a:t>
            </a:r>
            <a:endParaRPr lang="en-US" sz="2000" b="1" dirty="0"/>
          </a:p>
          <a:p>
            <a:pPr marL="285750" indent="-285750">
              <a:buFont typeface="Arial"/>
              <a:buChar char="•"/>
            </a:pPr>
            <a:r>
              <a:rPr lang="en-US" sz="2000" b="1" dirty="0">
                <a:solidFill>
                  <a:srgbClr val="ECECEC"/>
                </a:solidFill>
                <a:ea typeface="+mn-lt"/>
                <a:cs typeface="+mn-lt"/>
              </a:rPr>
              <a:t>Learn how data analysis of reading history and ratings drives accurate suggestions.</a:t>
            </a:r>
            <a:endParaRPr lang="en-US" sz="2000" b="1" dirty="0"/>
          </a:p>
          <a:p>
            <a:pPr marL="285750" indent="-285750">
              <a:buFont typeface="Arial"/>
              <a:buChar char="•"/>
            </a:pPr>
            <a:r>
              <a:rPr lang="en-US" sz="2000" b="1" dirty="0">
                <a:solidFill>
                  <a:srgbClr val="ECECEC"/>
                </a:solidFill>
                <a:ea typeface="+mn-lt"/>
                <a:cs typeface="+mn-lt"/>
              </a:rPr>
              <a:t>See how this system benefits both readers and the publishing industry.</a:t>
            </a:r>
            <a:endParaRPr lang="en-US" sz="2000" b="1" dirty="0"/>
          </a:p>
          <a:p>
            <a:pPr marL="285750" indent="-285750">
              <a:buFont typeface="Arial"/>
              <a:buChar char="•"/>
            </a:pPr>
            <a:r>
              <a:rPr lang="en-US" sz="2000" b="1" dirty="0">
                <a:solidFill>
                  <a:srgbClr val="ECECEC"/>
                </a:solidFill>
                <a:ea typeface="+mn-lt"/>
                <a:cs typeface="+mn-lt"/>
              </a:rPr>
              <a:t>Suggests relevant books to readers.</a:t>
            </a:r>
          </a:p>
          <a:p>
            <a:pPr marL="285750" indent="-285750">
              <a:buFont typeface="Arial"/>
              <a:buChar char="•"/>
            </a:pPr>
            <a:r>
              <a:rPr lang="en-US" sz="2000" b="1" dirty="0">
                <a:solidFill>
                  <a:srgbClr val="ECECEC"/>
                </a:solidFill>
                <a:ea typeface="+mn-lt"/>
                <a:cs typeface="+mn-lt"/>
              </a:rPr>
              <a:t>Analyzes user preferences and behavior.</a:t>
            </a:r>
            <a:endParaRPr lang="en-US" sz="2000" b="1" dirty="0"/>
          </a:p>
          <a:p>
            <a:pPr marL="285750" indent="-285750">
              <a:buFont typeface="Arial"/>
              <a:buChar char="•"/>
            </a:pPr>
            <a:r>
              <a:rPr lang="en-US" sz="2000" b="1" dirty="0">
                <a:solidFill>
                  <a:srgbClr val="ECECEC"/>
                </a:solidFill>
                <a:ea typeface="+mn-lt"/>
                <a:cs typeface="+mn-lt"/>
              </a:rPr>
              <a:t>Considers reading history, ratings, and demographic data.</a:t>
            </a:r>
            <a:endParaRPr lang="en-US" sz="2000" b="1" dirty="0"/>
          </a:p>
          <a:p>
            <a:pPr marL="0" indent="0" algn="just">
              <a:lnSpc>
                <a:spcPts val="2799"/>
              </a:lnSpc>
              <a:buNone/>
            </a:pPr>
            <a:endParaRPr lang="en-US" sz="1750" b="1" dirty="0">
              <a:solidFill>
                <a:srgbClr val="E5E0DF"/>
              </a:solidFill>
              <a:latin typeface="Overpass"/>
            </a:endParaRPr>
          </a:p>
        </p:txBody>
      </p:sp>
      <p:sp>
        <p:nvSpPr>
          <p:cNvPr id="7" name="Shape 3"/>
          <p:cNvSpPr/>
          <p:nvPr/>
        </p:nvSpPr>
        <p:spPr>
          <a:xfrm>
            <a:off x="833199" y="6887647"/>
            <a:ext cx="355402" cy="355402"/>
          </a:xfrm>
          <a:prstGeom prst="roundRect">
            <a:avLst>
              <a:gd name="adj" fmla="val 25726039"/>
            </a:avLst>
          </a:prstGeom>
          <a:noFill/>
          <a:ln w="7620">
            <a:solidFill>
              <a:srgbClr val="FFFFFF"/>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9" name="Text 4"/>
          <p:cNvSpPr/>
          <p:nvPr/>
        </p:nvSpPr>
        <p:spPr>
          <a:xfrm>
            <a:off x="1299686" y="6893123"/>
            <a:ext cx="1653659" cy="388858"/>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3062"/>
              </a:lnSpc>
              <a:buNone/>
            </a:pPr>
            <a:endParaRPr lang="en-US" sz="2187"/>
          </a:p>
        </p:txBody>
      </p:sp>
      <p:sp>
        <p:nvSpPr>
          <p:cNvPr id="3" name="TextBox 2">
            <a:extLst>
              <a:ext uri="{FF2B5EF4-FFF2-40B4-BE49-F238E27FC236}">
                <a16:creationId xmlns:a16="http://schemas.microsoft.com/office/drawing/2014/main" id="{76FC06DD-EBB1-4BEC-26B0-0DC535FA7C20}"/>
              </a:ext>
            </a:extLst>
          </p:cNvPr>
          <p:cNvSpPr txBox="1"/>
          <p:nvPr/>
        </p:nvSpPr>
        <p:spPr>
          <a:xfrm>
            <a:off x="601253" y="1160315"/>
            <a:ext cx="8208912" cy="1092607"/>
          </a:xfrm>
          <a:prstGeom prst="rect">
            <a:avLst/>
          </a:prstGeom>
          <a:noFill/>
        </p:spPr>
        <p:txBody>
          <a:bodyPr wrap="square" lIns="91440" tIns="45720" rIns="91440" bIns="45720" rtlCol="0" anchor="t">
            <a:spAutoFit/>
          </a:bodyPr>
          <a:lstStyle/>
          <a:p>
            <a:pPr algn="ctr"/>
            <a:r>
              <a:rPr lang="en-US" sz="6500" b="1">
                <a:latin typeface="Overpass"/>
                <a:ea typeface="Overpass"/>
              </a:rPr>
              <a:t>Introduction</a:t>
            </a:r>
            <a:endParaRPr lang="en-US" sz="6500" b="1">
              <a:latin typeface="Overpas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17648" y="7483"/>
            <a:ext cx="14630400" cy="8230076"/>
          </a:xfrm>
          <a:prstGeom prst="rect">
            <a:avLst/>
          </a:prstGeom>
          <a:solidFill>
            <a:srgbClr val="0C0C0C"/>
          </a:solidFill>
          <a:ln/>
        </p:spPr>
        <p:txBody>
          <a:bodyPr/>
          <a:lstStyle/>
          <a:p>
            <a:r>
              <a:rPr lang="en-US" dirty="0"/>
              <a:t>z</a:t>
            </a:r>
          </a:p>
        </p:txBody>
      </p:sp>
      <p:sp>
        <p:nvSpPr>
          <p:cNvPr id="4" name="Text 1"/>
          <p:cNvSpPr/>
          <p:nvPr/>
        </p:nvSpPr>
        <p:spPr>
          <a:xfrm>
            <a:off x="762472" y="535543"/>
            <a:ext cx="13249471" cy="1217295"/>
          </a:xfrm>
          <a:prstGeom prst="rect">
            <a:avLst/>
          </a:prstGeom>
          <a:noFill/>
          <a:ln/>
        </p:spPr>
        <p:txBody>
          <a:bodyPr wrap="square" rtlCol="0" anchor="t"/>
          <a:lstStyle/>
          <a:p>
            <a:pPr marL="0" indent="0">
              <a:lnSpc>
                <a:spcPts val="4793"/>
              </a:lnSpc>
              <a:buNone/>
            </a:pPr>
            <a:r>
              <a:rPr lang="en-US" sz="3834" b="1" kern="0" spc="-115" dirty="0">
                <a:solidFill>
                  <a:srgbClr val="FFFFFF"/>
                </a:solidFill>
                <a:latin typeface="Overpass" pitchFamily="34" charset="0"/>
                <a:ea typeface="Overpass" pitchFamily="34" charset="-122"/>
                <a:cs typeface="Overpass" pitchFamily="34" charset="-120"/>
              </a:rPr>
              <a:t>Implementing Popularity-Based Book Recommendation System</a:t>
            </a:r>
            <a:endParaRPr lang="en-US" sz="3834" dirty="0"/>
          </a:p>
        </p:txBody>
      </p:sp>
      <p:sp>
        <p:nvSpPr>
          <p:cNvPr id="5" name="Shape 2"/>
          <p:cNvSpPr/>
          <p:nvPr/>
        </p:nvSpPr>
        <p:spPr>
          <a:xfrm>
            <a:off x="2340546" y="2112416"/>
            <a:ext cx="438150" cy="438150"/>
          </a:xfrm>
          <a:prstGeom prst="roundRect">
            <a:avLst>
              <a:gd name="adj" fmla="val 20005"/>
            </a:avLst>
          </a:prstGeom>
          <a:solidFill>
            <a:srgbClr val="7E023C"/>
          </a:solidFill>
          <a:ln w="7620">
            <a:solidFill>
              <a:srgbClr val="971B55"/>
            </a:solidFill>
            <a:prstDash val="solid"/>
          </a:ln>
        </p:spPr>
      </p:sp>
      <p:sp>
        <p:nvSpPr>
          <p:cNvPr id="6" name="Text 3"/>
          <p:cNvSpPr/>
          <p:nvPr/>
        </p:nvSpPr>
        <p:spPr>
          <a:xfrm>
            <a:off x="2485352" y="2136028"/>
            <a:ext cx="108109" cy="365165"/>
          </a:xfrm>
          <a:prstGeom prst="rect">
            <a:avLst/>
          </a:prstGeom>
          <a:noFill/>
          <a:ln/>
        </p:spPr>
        <p:txBody>
          <a:bodyPr wrap="none" rtlCol="0" anchor="t"/>
          <a:lstStyle/>
          <a:p>
            <a:pPr marL="0" indent="0" algn="ctr">
              <a:lnSpc>
                <a:spcPts val="2876"/>
              </a:lnSpc>
              <a:buNone/>
            </a:pPr>
            <a:r>
              <a:rPr lang="en-US" sz="2301" b="1" kern="0" spc="-69" dirty="0">
                <a:solidFill>
                  <a:srgbClr val="E5E0DF"/>
                </a:solidFill>
                <a:latin typeface="Overpass" pitchFamily="34" charset="0"/>
                <a:ea typeface="Overpass" pitchFamily="34" charset="-122"/>
                <a:cs typeface="Overpass" pitchFamily="34" charset="-120"/>
              </a:rPr>
              <a:t>1</a:t>
            </a:r>
            <a:endParaRPr lang="en-US" sz="2301" dirty="0"/>
          </a:p>
        </p:txBody>
      </p:sp>
      <p:sp>
        <p:nvSpPr>
          <p:cNvPr id="7" name="Text 4"/>
          <p:cNvSpPr/>
          <p:nvPr/>
        </p:nvSpPr>
        <p:spPr>
          <a:xfrm>
            <a:off x="3080291" y="2123718"/>
            <a:ext cx="2434709" cy="304324"/>
          </a:xfrm>
          <a:prstGeom prst="rect">
            <a:avLst/>
          </a:prstGeom>
          <a:noFill/>
          <a:ln/>
        </p:spPr>
        <p:txBody>
          <a:bodyPr wrap="none" rtlCol="0" anchor="t"/>
          <a:lstStyle/>
          <a:p>
            <a:pPr marL="0" indent="0">
              <a:lnSpc>
                <a:spcPts val="2396"/>
              </a:lnSpc>
              <a:buNone/>
            </a:pPr>
            <a:r>
              <a:rPr lang="en-US" sz="2200" b="1" kern="0" spc="-58" dirty="0">
                <a:solidFill>
                  <a:srgbClr val="E5E0DF"/>
                </a:solidFill>
                <a:latin typeface="Overpass" pitchFamily="34" charset="0"/>
                <a:ea typeface="Overpass" pitchFamily="34" charset="-122"/>
                <a:cs typeface="Overpass" pitchFamily="34" charset="-120"/>
              </a:rPr>
              <a:t>Number of Ratings</a:t>
            </a:r>
            <a:endParaRPr lang="en-US" sz="2200" dirty="0"/>
          </a:p>
        </p:txBody>
      </p:sp>
      <p:sp>
        <p:nvSpPr>
          <p:cNvPr id="8" name="Text 5"/>
          <p:cNvSpPr/>
          <p:nvPr/>
        </p:nvSpPr>
        <p:spPr>
          <a:xfrm>
            <a:off x="3030838" y="2815758"/>
            <a:ext cx="4046832" cy="934760"/>
          </a:xfrm>
          <a:prstGeom prst="rect">
            <a:avLst/>
          </a:prstGeom>
          <a:noFill/>
          <a:ln/>
        </p:spPr>
        <p:txBody>
          <a:bodyPr wrap="square" rtlCol="0" anchor="t"/>
          <a:lstStyle/>
          <a:p>
            <a:pPr marL="0" indent="0">
              <a:lnSpc>
                <a:spcPts val="2454"/>
              </a:lnSpc>
              <a:buNone/>
            </a:pPr>
            <a:r>
              <a:rPr lang="en-US" sz="2000" dirty="0">
                <a:solidFill>
                  <a:srgbClr val="E5E0DF"/>
                </a:solidFill>
                <a:latin typeface="CentSchbkCyrill BT" panose="02040603050705020303" pitchFamily="18" charset="-52"/>
                <a:ea typeface="Overpass" pitchFamily="34" charset="-122"/>
                <a:cs typeface="Overpass" pitchFamily="34" charset="-120"/>
              </a:rPr>
              <a:t>Analyzing the number of ratings for each book to determine popularity</a:t>
            </a:r>
            <a:r>
              <a:rPr lang="en-US" sz="2000" dirty="0">
                <a:solidFill>
                  <a:srgbClr val="E5E0DF"/>
                </a:solidFill>
                <a:latin typeface="Overpass" pitchFamily="34" charset="0"/>
                <a:ea typeface="Overpass" pitchFamily="34" charset="-122"/>
                <a:cs typeface="Overpass" pitchFamily="34" charset="-120"/>
              </a:rPr>
              <a:t>.</a:t>
            </a:r>
            <a:endParaRPr lang="en-US" sz="2000" dirty="0"/>
          </a:p>
        </p:txBody>
      </p:sp>
      <p:sp>
        <p:nvSpPr>
          <p:cNvPr id="9" name="Shape 6"/>
          <p:cNvSpPr/>
          <p:nvPr/>
        </p:nvSpPr>
        <p:spPr>
          <a:xfrm>
            <a:off x="2340546" y="3941164"/>
            <a:ext cx="438150" cy="438150"/>
          </a:xfrm>
          <a:prstGeom prst="roundRect">
            <a:avLst>
              <a:gd name="adj" fmla="val 20005"/>
            </a:avLst>
          </a:prstGeom>
          <a:solidFill>
            <a:srgbClr val="7E023C"/>
          </a:solidFill>
          <a:ln w="7620">
            <a:solidFill>
              <a:srgbClr val="971B55"/>
            </a:solidFill>
            <a:prstDash val="solid"/>
          </a:ln>
        </p:spPr>
      </p:sp>
      <p:sp>
        <p:nvSpPr>
          <p:cNvPr id="10" name="Text 7"/>
          <p:cNvSpPr/>
          <p:nvPr/>
        </p:nvSpPr>
        <p:spPr>
          <a:xfrm>
            <a:off x="2485352" y="3960704"/>
            <a:ext cx="169902" cy="365165"/>
          </a:xfrm>
          <a:prstGeom prst="rect">
            <a:avLst/>
          </a:prstGeom>
          <a:noFill/>
          <a:ln/>
        </p:spPr>
        <p:txBody>
          <a:bodyPr wrap="none" rtlCol="0" anchor="t"/>
          <a:lstStyle/>
          <a:p>
            <a:pPr marL="0" indent="0" algn="ctr">
              <a:lnSpc>
                <a:spcPts val="2876"/>
              </a:lnSpc>
              <a:buNone/>
            </a:pPr>
            <a:r>
              <a:rPr lang="en-US" sz="2301" b="1" kern="0" spc="-69" dirty="0">
                <a:solidFill>
                  <a:srgbClr val="E5E0DF"/>
                </a:solidFill>
                <a:latin typeface="Overpass" pitchFamily="34" charset="0"/>
                <a:ea typeface="Overpass" pitchFamily="34" charset="-122"/>
                <a:cs typeface="Overpass" pitchFamily="34" charset="-120"/>
              </a:rPr>
              <a:t>2</a:t>
            </a:r>
            <a:endParaRPr lang="en-US" sz="2301" dirty="0"/>
          </a:p>
        </p:txBody>
      </p:sp>
      <p:sp>
        <p:nvSpPr>
          <p:cNvPr id="11" name="Text 8"/>
          <p:cNvSpPr/>
          <p:nvPr/>
        </p:nvSpPr>
        <p:spPr>
          <a:xfrm>
            <a:off x="3096344" y="3960704"/>
            <a:ext cx="2469858" cy="399754"/>
          </a:xfrm>
          <a:prstGeom prst="rect">
            <a:avLst/>
          </a:prstGeom>
          <a:noFill/>
          <a:ln/>
        </p:spPr>
        <p:txBody>
          <a:bodyPr wrap="none" rtlCol="0" anchor="t"/>
          <a:lstStyle/>
          <a:p>
            <a:pPr marL="0" indent="0">
              <a:lnSpc>
                <a:spcPts val="2396"/>
              </a:lnSpc>
              <a:buNone/>
            </a:pPr>
            <a:r>
              <a:rPr lang="en-US" sz="2200" b="1" kern="0" spc="-58" dirty="0">
                <a:solidFill>
                  <a:srgbClr val="E5E0DF"/>
                </a:solidFill>
                <a:latin typeface="Overpass" pitchFamily="34" charset="0"/>
                <a:ea typeface="Overpass" pitchFamily="34" charset="-122"/>
                <a:cs typeface="Overpass" pitchFamily="34" charset="-120"/>
              </a:rPr>
              <a:t>Ratings</a:t>
            </a:r>
            <a:endParaRPr lang="en-US" sz="2200" dirty="0"/>
          </a:p>
        </p:txBody>
      </p:sp>
      <p:sp>
        <p:nvSpPr>
          <p:cNvPr id="12" name="Text 9"/>
          <p:cNvSpPr/>
          <p:nvPr/>
        </p:nvSpPr>
        <p:spPr>
          <a:xfrm>
            <a:off x="3045391" y="4559313"/>
            <a:ext cx="4032566" cy="623173"/>
          </a:xfrm>
          <a:prstGeom prst="rect">
            <a:avLst/>
          </a:prstGeom>
          <a:noFill/>
          <a:ln/>
        </p:spPr>
        <p:txBody>
          <a:bodyPr wrap="square" rtlCol="0" anchor="t"/>
          <a:lstStyle/>
          <a:p>
            <a:pPr marL="0" indent="0">
              <a:lnSpc>
                <a:spcPts val="2454"/>
              </a:lnSpc>
              <a:buNone/>
            </a:pPr>
            <a:r>
              <a:rPr lang="en-US" sz="2000" dirty="0">
                <a:solidFill>
                  <a:srgbClr val="E5E0DF"/>
                </a:solidFill>
                <a:latin typeface="CentSchbkCyrill BT" panose="02040603050705020303" pitchFamily="18" charset="-52"/>
                <a:ea typeface="Overpass" pitchFamily="34" charset="-122"/>
                <a:cs typeface="Overpass" pitchFamily="34" charset="-120"/>
              </a:rPr>
              <a:t>Considering user ratings to identify books with high engagement.</a:t>
            </a:r>
            <a:endParaRPr lang="en-US" sz="2000" dirty="0">
              <a:latin typeface="CentSchbkCyrill BT" panose="02040603050705020303" pitchFamily="18" charset="-52"/>
            </a:endParaRPr>
          </a:p>
        </p:txBody>
      </p:sp>
      <p:sp>
        <p:nvSpPr>
          <p:cNvPr id="13" name="Shape 10"/>
          <p:cNvSpPr/>
          <p:nvPr/>
        </p:nvSpPr>
        <p:spPr>
          <a:xfrm>
            <a:off x="2340546" y="5658162"/>
            <a:ext cx="438150" cy="438150"/>
          </a:xfrm>
          <a:prstGeom prst="roundRect">
            <a:avLst>
              <a:gd name="adj" fmla="val 20005"/>
            </a:avLst>
          </a:prstGeom>
          <a:solidFill>
            <a:srgbClr val="7E023C"/>
          </a:solidFill>
          <a:ln w="7620">
            <a:solidFill>
              <a:srgbClr val="971B55"/>
            </a:solidFill>
            <a:prstDash val="solid"/>
          </a:ln>
        </p:spPr>
      </p:sp>
      <p:sp>
        <p:nvSpPr>
          <p:cNvPr id="14" name="Text 11"/>
          <p:cNvSpPr/>
          <p:nvPr/>
        </p:nvSpPr>
        <p:spPr>
          <a:xfrm>
            <a:off x="2488924" y="5665357"/>
            <a:ext cx="166330" cy="365165"/>
          </a:xfrm>
          <a:prstGeom prst="rect">
            <a:avLst/>
          </a:prstGeom>
          <a:noFill/>
          <a:ln/>
        </p:spPr>
        <p:txBody>
          <a:bodyPr wrap="none" rtlCol="0" anchor="t"/>
          <a:lstStyle/>
          <a:p>
            <a:pPr marL="0" indent="0" algn="ctr">
              <a:lnSpc>
                <a:spcPts val="2876"/>
              </a:lnSpc>
              <a:buNone/>
            </a:pPr>
            <a:r>
              <a:rPr lang="en-US" sz="2301" b="1" kern="0" spc="-69" dirty="0">
                <a:solidFill>
                  <a:srgbClr val="E5E0DF"/>
                </a:solidFill>
                <a:latin typeface="Overpass" pitchFamily="34" charset="0"/>
                <a:ea typeface="Overpass" pitchFamily="34" charset="-122"/>
                <a:cs typeface="Overpass" pitchFamily="34" charset="-120"/>
              </a:rPr>
              <a:t>3</a:t>
            </a:r>
            <a:endParaRPr lang="en-US" sz="2301" dirty="0"/>
          </a:p>
        </p:txBody>
      </p:sp>
      <p:sp>
        <p:nvSpPr>
          <p:cNvPr id="15" name="Text 12"/>
          <p:cNvSpPr/>
          <p:nvPr/>
        </p:nvSpPr>
        <p:spPr>
          <a:xfrm>
            <a:off x="3080291" y="5705362"/>
            <a:ext cx="2434709" cy="304324"/>
          </a:xfrm>
          <a:prstGeom prst="rect">
            <a:avLst/>
          </a:prstGeom>
          <a:noFill/>
          <a:ln/>
        </p:spPr>
        <p:txBody>
          <a:bodyPr wrap="none" rtlCol="0" anchor="t"/>
          <a:lstStyle/>
          <a:p>
            <a:pPr marL="0" indent="0">
              <a:lnSpc>
                <a:spcPts val="2396"/>
              </a:lnSpc>
              <a:buNone/>
            </a:pPr>
            <a:r>
              <a:rPr lang="en-US" sz="2200" b="1" kern="0" spc="-58" dirty="0">
                <a:solidFill>
                  <a:srgbClr val="E5E0DF"/>
                </a:solidFill>
                <a:latin typeface="Overpass" pitchFamily="34" charset="0"/>
                <a:ea typeface="Overpass" pitchFamily="34" charset="-122"/>
                <a:cs typeface="Overpass" pitchFamily="34" charset="-120"/>
              </a:rPr>
              <a:t>Recommending</a:t>
            </a:r>
            <a:endParaRPr lang="en-US" sz="2200" dirty="0"/>
          </a:p>
        </p:txBody>
      </p:sp>
      <p:sp>
        <p:nvSpPr>
          <p:cNvPr id="16" name="Text 13"/>
          <p:cNvSpPr/>
          <p:nvPr/>
        </p:nvSpPr>
        <p:spPr>
          <a:xfrm>
            <a:off x="3016131" y="6269186"/>
            <a:ext cx="4298975" cy="623173"/>
          </a:xfrm>
          <a:prstGeom prst="rect">
            <a:avLst/>
          </a:prstGeom>
          <a:noFill/>
          <a:ln/>
        </p:spPr>
        <p:txBody>
          <a:bodyPr wrap="square" rtlCol="0" anchor="t"/>
          <a:lstStyle/>
          <a:p>
            <a:pPr marL="0" indent="0">
              <a:lnSpc>
                <a:spcPts val="2454"/>
              </a:lnSpc>
              <a:buNone/>
            </a:pPr>
            <a:r>
              <a:rPr lang="en-US" sz="2000" dirty="0">
                <a:solidFill>
                  <a:srgbClr val="E5E0DF"/>
                </a:solidFill>
                <a:latin typeface="CentSchbkCyrill BT" panose="02040603050705020303" pitchFamily="18" charset="-52"/>
                <a:ea typeface="Overpass" pitchFamily="34" charset="-122"/>
                <a:cs typeface="Overpass" pitchFamily="34" charset="-120"/>
              </a:rPr>
              <a:t>Recommending top N books which are sorted on the basis of views and </a:t>
            </a:r>
            <a:r>
              <a:rPr lang="en-US" sz="2000" dirty="0">
                <a:solidFill>
                  <a:srgbClr val="E5E0DF"/>
                </a:solidFill>
                <a:latin typeface="Overpass" pitchFamily="34" charset="0"/>
                <a:ea typeface="Overpass" pitchFamily="34" charset="-122"/>
                <a:cs typeface="Overpass" pitchFamily="34" charset="-120"/>
              </a:rPr>
              <a:t>rating</a:t>
            </a:r>
            <a:endParaRPr lang="en-US" sz="2000" dirty="0"/>
          </a:p>
        </p:txBody>
      </p:sp>
      <p:sp>
        <p:nvSpPr>
          <p:cNvPr id="17" name="Text 14"/>
          <p:cNvSpPr/>
          <p:nvPr/>
        </p:nvSpPr>
        <p:spPr>
          <a:xfrm>
            <a:off x="2961203" y="7207687"/>
            <a:ext cx="4116467" cy="311587"/>
          </a:xfrm>
          <a:prstGeom prst="rect">
            <a:avLst/>
          </a:prstGeom>
          <a:noFill/>
          <a:ln/>
        </p:spPr>
        <p:txBody>
          <a:bodyPr wrap="none" rtlCol="0" anchor="t"/>
          <a:lstStyle/>
          <a:p>
            <a:pPr marL="0" indent="0">
              <a:lnSpc>
                <a:spcPts val="2454"/>
              </a:lnSpc>
              <a:buNone/>
            </a:pPr>
            <a:endParaRPr lang="en-US" sz="1534" dirty="0"/>
          </a:p>
        </p:txBody>
      </p:sp>
      <p:pic>
        <p:nvPicPr>
          <p:cNvPr id="18" name="Image 1" descr="preencoded.png"/>
          <p:cNvPicPr>
            <a:picLocks noChangeAspect="1"/>
          </p:cNvPicPr>
          <p:nvPr/>
        </p:nvPicPr>
        <p:blipFill>
          <a:blip r:embed="rId4"/>
          <a:stretch>
            <a:fillRect/>
          </a:stretch>
        </p:blipFill>
        <p:spPr>
          <a:xfrm>
            <a:off x="7560350" y="2263973"/>
            <a:ext cx="6451594" cy="5595243"/>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788444" y="557451"/>
            <a:ext cx="5062657" cy="632817"/>
          </a:xfrm>
          <a:prstGeom prst="rect">
            <a:avLst/>
          </a:prstGeom>
          <a:noFill/>
          <a:ln/>
        </p:spPr>
        <p:txBody>
          <a:bodyPr wrap="none" rtlCol="0" anchor="t"/>
          <a:lstStyle/>
          <a:p>
            <a:pPr marL="0" indent="0">
              <a:lnSpc>
                <a:spcPts val="4983"/>
              </a:lnSpc>
              <a:buNone/>
            </a:pPr>
            <a:endParaRPr lang="en-US" sz="3986" dirty="0"/>
          </a:p>
        </p:txBody>
      </p:sp>
      <p:pic>
        <p:nvPicPr>
          <p:cNvPr id="5" name="Image 1" descr="preencoded.png"/>
          <p:cNvPicPr>
            <a:picLocks noChangeAspect="1"/>
          </p:cNvPicPr>
          <p:nvPr/>
        </p:nvPicPr>
        <p:blipFill>
          <a:blip r:embed="rId4"/>
          <a:stretch>
            <a:fillRect/>
          </a:stretch>
        </p:blipFill>
        <p:spPr>
          <a:xfrm>
            <a:off x="1044287" y="1270417"/>
            <a:ext cx="12001511" cy="6401732"/>
          </a:xfrm>
          <a:prstGeom prst="rect">
            <a:avLst/>
          </a:prstGeom>
        </p:spPr>
      </p:pic>
      <p:sp>
        <p:nvSpPr>
          <p:cNvPr id="6" name="Text 2"/>
          <p:cNvSpPr/>
          <p:nvPr/>
        </p:nvSpPr>
        <p:spPr>
          <a:xfrm>
            <a:off x="2788444" y="6728103"/>
            <a:ext cx="2531269" cy="316349"/>
          </a:xfrm>
          <a:prstGeom prst="rect">
            <a:avLst/>
          </a:prstGeom>
          <a:noFill/>
          <a:ln/>
        </p:spPr>
        <p:txBody>
          <a:bodyPr wrap="none" rtlCol="0" anchor="t"/>
          <a:lstStyle/>
          <a:p>
            <a:pPr marL="0" indent="0">
              <a:lnSpc>
                <a:spcPts val="2492"/>
              </a:lnSpc>
              <a:buNone/>
            </a:pPr>
            <a:endParaRPr lang="en-US" sz="1993" dirty="0"/>
          </a:p>
        </p:txBody>
      </p:sp>
      <p:sp>
        <p:nvSpPr>
          <p:cNvPr id="7" name="Text 3"/>
          <p:cNvSpPr/>
          <p:nvPr/>
        </p:nvSpPr>
        <p:spPr>
          <a:xfrm>
            <a:off x="2788444" y="7348180"/>
            <a:ext cx="9053393" cy="323969"/>
          </a:xfrm>
          <a:prstGeom prst="rect">
            <a:avLst/>
          </a:prstGeom>
          <a:noFill/>
          <a:ln/>
        </p:spPr>
        <p:txBody>
          <a:bodyPr wrap="none" rtlCol="0" anchor="t"/>
          <a:lstStyle/>
          <a:p>
            <a:pPr marL="0" indent="0">
              <a:lnSpc>
                <a:spcPts val="2551"/>
              </a:lnSpc>
              <a:buNone/>
            </a:pPr>
            <a:endParaRPr lang="en-US" sz="1595" dirty="0"/>
          </a:p>
        </p:txBody>
      </p:sp>
      <p:sp>
        <p:nvSpPr>
          <p:cNvPr id="9" name="Rectangle: Rounded Corners 8">
            <a:extLst>
              <a:ext uri="{FF2B5EF4-FFF2-40B4-BE49-F238E27FC236}">
                <a16:creationId xmlns:a16="http://schemas.microsoft.com/office/drawing/2014/main" id="{6DF413B8-F372-36B2-4D9B-407506644793}"/>
              </a:ext>
            </a:extLst>
          </p:cNvPr>
          <p:cNvSpPr/>
          <p:nvPr/>
        </p:nvSpPr>
        <p:spPr>
          <a:xfrm>
            <a:off x="978496" y="304550"/>
            <a:ext cx="11809312" cy="8805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b="1" dirty="0"/>
              <a:t>Top 10- Popular Books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732473"/>
            <a:ext cx="5554980" cy="694373"/>
          </a:xfrm>
          <a:prstGeom prst="rect">
            <a:avLst/>
          </a:prstGeom>
          <a:noFill/>
          <a:ln/>
        </p:spPr>
        <p:txBody>
          <a:bodyPr wrap="none" rtlCol="0" anchor="t"/>
          <a:lstStyle/>
          <a:p>
            <a:pPr marL="0" indent="0">
              <a:lnSpc>
                <a:spcPts val="5468"/>
              </a:lnSpc>
              <a:buNone/>
            </a:pPr>
            <a:r>
              <a:rPr lang="en-US" sz="4374" b="1" kern="0" spc="-131">
                <a:solidFill>
                  <a:srgbClr val="FFFFFF"/>
                </a:solidFill>
                <a:latin typeface="Overpass" pitchFamily="34" charset="0"/>
                <a:ea typeface="Overpass" pitchFamily="34" charset="-122"/>
                <a:cs typeface="Overpass" pitchFamily="34" charset="-120"/>
              </a:rPr>
              <a:t>Collaborative Filtering</a:t>
            </a:r>
            <a:endParaRPr lang="en-US" sz="4374"/>
          </a:p>
        </p:txBody>
      </p:sp>
      <p:sp>
        <p:nvSpPr>
          <p:cNvPr id="5" name="Shape 2"/>
          <p:cNvSpPr/>
          <p:nvPr/>
        </p:nvSpPr>
        <p:spPr>
          <a:xfrm>
            <a:off x="7292935" y="1871186"/>
            <a:ext cx="44410" cy="5625822"/>
          </a:xfrm>
          <a:prstGeom prst="roundRect">
            <a:avLst>
              <a:gd name="adj" fmla="val 225151"/>
            </a:avLst>
          </a:prstGeom>
          <a:solidFill>
            <a:srgbClr val="971B55"/>
          </a:solidFill>
          <a:ln/>
        </p:spPr>
      </p:sp>
      <p:sp>
        <p:nvSpPr>
          <p:cNvPr id="6" name="Shape 3"/>
          <p:cNvSpPr/>
          <p:nvPr/>
        </p:nvSpPr>
        <p:spPr>
          <a:xfrm>
            <a:off x="6287512" y="2272486"/>
            <a:ext cx="777597" cy="44410"/>
          </a:xfrm>
          <a:prstGeom prst="roundRect">
            <a:avLst>
              <a:gd name="adj" fmla="val 225151"/>
            </a:avLst>
          </a:prstGeom>
          <a:solidFill>
            <a:srgbClr val="971B55"/>
          </a:solidFill>
          <a:ln/>
        </p:spPr>
      </p:sp>
      <p:sp>
        <p:nvSpPr>
          <p:cNvPr id="7" name="Shape 4"/>
          <p:cNvSpPr/>
          <p:nvPr/>
        </p:nvSpPr>
        <p:spPr>
          <a:xfrm>
            <a:off x="7065109" y="2044779"/>
            <a:ext cx="499943" cy="499943"/>
          </a:xfrm>
          <a:prstGeom prst="roundRect">
            <a:avLst>
              <a:gd name="adj" fmla="val 20000"/>
            </a:avLst>
          </a:prstGeom>
          <a:solidFill>
            <a:srgbClr val="7E023C"/>
          </a:solidFill>
          <a:ln w="7620">
            <a:solidFill>
              <a:srgbClr val="971B55"/>
            </a:solidFill>
            <a:prstDash val="solid"/>
          </a:ln>
        </p:spPr>
      </p:sp>
      <p:sp>
        <p:nvSpPr>
          <p:cNvPr id="8" name="Text 5"/>
          <p:cNvSpPr/>
          <p:nvPr/>
        </p:nvSpPr>
        <p:spPr>
          <a:xfrm>
            <a:off x="7253347" y="2086451"/>
            <a:ext cx="123349" cy="416481"/>
          </a:xfrm>
          <a:prstGeom prst="rect">
            <a:avLst/>
          </a:prstGeom>
          <a:noFill/>
          <a:ln/>
        </p:spPr>
        <p:txBody>
          <a:bodyPr wrap="none" rtlCol="0" anchor="t"/>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1</a:t>
            </a:r>
            <a:endParaRPr lang="en-US" sz="2624"/>
          </a:p>
        </p:txBody>
      </p:sp>
      <p:sp>
        <p:nvSpPr>
          <p:cNvPr id="9" name="Text 6"/>
          <p:cNvSpPr/>
          <p:nvPr/>
        </p:nvSpPr>
        <p:spPr>
          <a:xfrm>
            <a:off x="3315533" y="2093357"/>
            <a:ext cx="2777490" cy="347186"/>
          </a:xfrm>
          <a:prstGeom prst="rect">
            <a:avLst/>
          </a:prstGeom>
          <a:noFill/>
          <a:ln/>
        </p:spPr>
        <p:txBody>
          <a:bodyPr wrap="none" rtlCol="0" anchor="t"/>
          <a:lstStyle/>
          <a:p>
            <a:pPr marL="0" indent="0" algn="r">
              <a:lnSpc>
                <a:spcPts val="2734"/>
              </a:lnSpc>
              <a:buNone/>
            </a:pPr>
            <a:r>
              <a:rPr lang="en-US" sz="2187" b="1" kern="0" spc="-66">
                <a:solidFill>
                  <a:srgbClr val="E5E0DF"/>
                </a:solidFill>
                <a:latin typeface="Overpass" pitchFamily="34" charset="0"/>
                <a:ea typeface="Overpass" pitchFamily="34" charset="-122"/>
                <a:cs typeface="Overpass" pitchFamily="34" charset="-120"/>
              </a:rPr>
              <a:t>Approach</a:t>
            </a:r>
            <a:endParaRPr lang="en-US" sz="2187"/>
          </a:p>
        </p:txBody>
      </p:sp>
      <p:sp>
        <p:nvSpPr>
          <p:cNvPr id="10" name="Text 7"/>
          <p:cNvSpPr/>
          <p:nvPr/>
        </p:nvSpPr>
        <p:spPr>
          <a:xfrm>
            <a:off x="2348389" y="2573774"/>
            <a:ext cx="3744635" cy="2665689"/>
          </a:xfrm>
          <a:prstGeom prst="rect">
            <a:avLst/>
          </a:prstGeom>
          <a:noFill/>
          <a:ln/>
        </p:spPr>
        <p:txBody>
          <a:bodyPr wrap="square" rtlCol="0" anchor="t"/>
          <a:lstStyle/>
          <a:p>
            <a:pPr marL="0" indent="0" algn="r">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Collaborative filtering recommends items based on the preferences of similar users. It identifies users with common interests and makes recommendations based on their collective tastes.</a:t>
            </a:r>
            <a:endParaRPr lang="en-US" sz="1600" dirty="0">
              <a:latin typeface="CentSchbkCyrill BT" panose="02040603050705020303" pitchFamily="18" charset="-52"/>
            </a:endParaRPr>
          </a:p>
        </p:txBody>
      </p:sp>
      <p:sp>
        <p:nvSpPr>
          <p:cNvPr id="11" name="Shape 8"/>
          <p:cNvSpPr/>
          <p:nvPr/>
        </p:nvSpPr>
        <p:spPr>
          <a:xfrm>
            <a:off x="7565053" y="3383340"/>
            <a:ext cx="777597" cy="44410"/>
          </a:xfrm>
          <a:prstGeom prst="roundRect">
            <a:avLst>
              <a:gd name="adj" fmla="val 225151"/>
            </a:avLst>
          </a:prstGeom>
          <a:solidFill>
            <a:srgbClr val="971B55"/>
          </a:solidFill>
          <a:ln/>
        </p:spPr>
      </p:sp>
      <p:sp>
        <p:nvSpPr>
          <p:cNvPr id="12" name="Shape 9"/>
          <p:cNvSpPr/>
          <p:nvPr/>
        </p:nvSpPr>
        <p:spPr>
          <a:xfrm>
            <a:off x="7065109" y="3155632"/>
            <a:ext cx="499943" cy="499943"/>
          </a:xfrm>
          <a:prstGeom prst="roundRect">
            <a:avLst>
              <a:gd name="adj" fmla="val 20000"/>
            </a:avLst>
          </a:prstGeom>
          <a:solidFill>
            <a:srgbClr val="7E023C"/>
          </a:solidFill>
          <a:ln w="7620">
            <a:solidFill>
              <a:srgbClr val="971B55"/>
            </a:solidFill>
            <a:prstDash val="solid"/>
          </a:ln>
        </p:spPr>
      </p:sp>
      <p:sp>
        <p:nvSpPr>
          <p:cNvPr id="13" name="Text 10"/>
          <p:cNvSpPr/>
          <p:nvPr/>
        </p:nvSpPr>
        <p:spPr>
          <a:xfrm>
            <a:off x="7218105" y="3197304"/>
            <a:ext cx="193834" cy="416481"/>
          </a:xfrm>
          <a:prstGeom prst="rect">
            <a:avLst/>
          </a:prstGeom>
          <a:noFill/>
          <a:ln/>
        </p:spPr>
        <p:txBody>
          <a:bodyPr wrap="none" rtlCol="0" anchor="t"/>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2</a:t>
            </a:r>
            <a:endParaRPr lang="en-US" sz="2624"/>
          </a:p>
        </p:txBody>
      </p:sp>
      <p:sp>
        <p:nvSpPr>
          <p:cNvPr id="14" name="Text 11"/>
          <p:cNvSpPr/>
          <p:nvPr/>
        </p:nvSpPr>
        <p:spPr>
          <a:xfrm>
            <a:off x="8537138" y="3204210"/>
            <a:ext cx="2777490" cy="347186"/>
          </a:xfrm>
          <a:prstGeom prst="rect">
            <a:avLst/>
          </a:prstGeom>
          <a:noFill/>
          <a:ln/>
        </p:spPr>
        <p:txBody>
          <a:bodyPr wrap="none" rtlCol="0" anchor="t"/>
          <a:lstStyle/>
          <a:p>
            <a:pPr marL="0" indent="0" algn="l">
              <a:lnSpc>
                <a:spcPts val="2734"/>
              </a:lnSpc>
              <a:buNone/>
            </a:pPr>
            <a:r>
              <a:rPr lang="en-US" sz="2187" b="1" kern="0" spc="-66">
                <a:solidFill>
                  <a:srgbClr val="E5E0DF"/>
                </a:solidFill>
                <a:latin typeface="Overpass" pitchFamily="34" charset="0"/>
                <a:ea typeface="Overpass" pitchFamily="34" charset="-122"/>
                <a:cs typeface="Overpass" pitchFamily="34" charset="-120"/>
              </a:rPr>
              <a:t>Advantages</a:t>
            </a:r>
            <a:endParaRPr lang="en-US" sz="2187"/>
          </a:p>
        </p:txBody>
      </p:sp>
      <p:sp>
        <p:nvSpPr>
          <p:cNvPr id="15" name="Text 12"/>
          <p:cNvSpPr/>
          <p:nvPr/>
        </p:nvSpPr>
        <p:spPr>
          <a:xfrm>
            <a:off x="8537138" y="3684627"/>
            <a:ext cx="4322678" cy="1911608"/>
          </a:xfrm>
          <a:prstGeom prst="rect">
            <a:avLst/>
          </a:prstGeom>
          <a:noFill/>
          <a:ln/>
        </p:spPr>
        <p:txBody>
          <a:bodyPr wrap="square" rtlCol="0" anchor="t"/>
          <a:lstStyle/>
          <a:p>
            <a:pPr marL="0" indent="0" algn="l">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Discovers unexpected recommendations, is independent of item metadata, and can adapt to changing user preference</a:t>
            </a:r>
            <a:r>
              <a:rPr lang="en-US" sz="1750" dirty="0">
                <a:solidFill>
                  <a:srgbClr val="E5E0DF"/>
                </a:solidFill>
                <a:latin typeface="Overpass" pitchFamily="34" charset="0"/>
                <a:ea typeface="Overpass" pitchFamily="34" charset="-122"/>
                <a:cs typeface="Overpass" pitchFamily="34" charset="-120"/>
              </a:rPr>
              <a:t>s.</a:t>
            </a:r>
            <a:endParaRPr lang="en-US" sz="1750" dirty="0"/>
          </a:p>
        </p:txBody>
      </p:sp>
      <p:sp>
        <p:nvSpPr>
          <p:cNvPr id="16" name="Shape 13"/>
          <p:cNvSpPr/>
          <p:nvPr/>
        </p:nvSpPr>
        <p:spPr>
          <a:xfrm>
            <a:off x="6287512" y="5551825"/>
            <a:ext cx="777597" cy="44410"/>
          </a:xfrm>
          <a:prstGeom prst="roundRect">
            <a:avLst>
              <a:gd name="adj" fmla="val 225151"/>
            </a:avLst>
          </a:prstGeom>
          <a:solidFill>
            <a:srgbClr val="971B55"/>
          </a:solidFill>
          <a:ln/>
        </p:spPr>
      </p:sp>
      <p:sp>
        <p:nvSpPr>
          <p:cNvPr id="17" name="Shape 14"/>
          <p:cNvSpPr/>
          <p:nvPr/>
        </p:nvSpPr>
        <p:spPr>
          <a:xfrm>
            <a:off x="7065109" y="5324118"/>
            <a:ext cx="499943" cy="499943"/>
          </a:xfrm>
          <a:prstGeom prst="roundRect">
            <a:avLst>
              <a:gd name="adj" fmla="val 20000"/>
            </a:avLst>
          </a:prstGeom>
          <a:solidFill>
            <a:srgbClr val="7E023C"/>
          </a:solidFill>
          <a:ln w="7620">
            <a:solidFill>
              <a:srgbClr val="971B55"/>
            </a:solidFill>
            <a:prstDash val="solid"/>
          </a:ln>
        </p:spPr>
      </p:sp>
      <p:sp>
        <p:nvSpPr>
          <p:cNvPr id="18" name="Text 15"/>
          <p:cNvSpPr/>
          <p:nvPr/>
        </p:nvSpPr>
        <p:spPr>
          <a:xfrm>
            <a:off x="7220129" y="5365790"/>
            <a:ext cx="189905" cy="416481"/>
          </a:xfrm>
          <a:prstGeom prst="rect">
            <a:avLst/>
          </a:prstGeom>
          <a:noFill/>
          <a:ln/>
        </p:spPr>
        <p:txBody>
          <a:bodyPr wrap="none" rtlCol="0" anchor="t"/>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3</a:t>
            </a:r>
            <a:endParaRPr lang="en-US" sz="2624"/>
          </a:p>
        </p:txBody>
      </p:sp>
      <p:sp>
        <p:nvSpPr>
          <p:cNvPr id="19" name="Text 16"/>
          <p:cNvSpPr/>
          <p:nvPr/>
        </p:nvSpPr>
        <p:spPr>
          <a:xfrm>
            <a:off x="3315533" y="5372695"/>
            <a:ext cx="2777490" cy="347186"/>
          </a:xfrm>
          <a:prstGeom prst="rect">
            <a:avLst/>
          </a:prstGeom>
          <a:noFill/>
          <a:ln/>
        </p:spPr>
        <p:txBody>
          <a:bodyPr wrap="none" rtlCol="0" anchor="t"/>
          <a:lstStyle/>
          <a:p>
            <a:pPr marL="0" indent="0" algn="r">
              <a:lnSpc>
                <a:spcPts val="2734"/>
              </a:lnSpc>
              <a:buNone/>
            </a:pPr>
            <a:r>
              <a:rPr lang="en-US" sz="2187" b="1" kern="0" spc="-66">
                <a:solidFill>
                  <a:srgbClr val="E5E0DF"/>
                </a:solidFill>
                <a:latin typeface="Overpass" pitchFamily="34" charset="0"/>
                <a:ea typeface="Overpass" pitchFamily="34" charset="-122"/>
                <a:cs typeface="Overpass" pitchFamily="34" charset="-120"/>
              </a:rPr>
              <a:t>Limitations</a:t>
            </a:r>
            <a:endParaRPr lang="en-US" sz="2187"/>
          </a:p>
        </p:txBody>
      </p:sp>
      <p:sp>
        <p:nvSpPr>
          <p:cNvPr id="20" name="Text 17"/>
          <p:cNvSpPr/>
          <p:nvPr/>
        </p:nvSpPr>
        <p:spPr>
          <a:xfrm>
            <a:off x="2348389" y="5853113"/>
            <a:ext cx="3744635" cy="1421606"/>
          </a:xfrm>
          <a:prstGeom prst="rect">
            <a:avLst/>
          </a:prstGeom>
          <a:noFill/>
          <a:ln/>
        </p:spPr>
        <p:txBody>
          <a:bodyPr wrap="square" rtlCol="0" anchor="t"/>
          <a:lstStyle/>
          <a:p>
            <a:pPr marL="0" indent="0" algn="r">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Requires a large user base, suffers from cold start problems, and can be vulnerable to sparsity and data scarcity.</a:t>
            </a:r>
            <a:endParaRPr lang="en-US" sz="1600" dirty="0">
              <a:latin typeface="CentSchbkCyrill BT" panose="02040603050705020303" pitchFamily="18" charset="-5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173837"/>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Implementing Collaborative-Based Book Recommendation System</a:t>
            </a:r>
            <a:endParaRPr lang="en-US" sz="4374" dirty="0"/>
          </a:p>
        </p:txBody>
      </p:sp>
      <p:pic>
        <p:nvPicPr>
          <p:cNvPr id="5" name="Image 1" descr="preencoded.png"/>
          <p:cNvPicPr>
            <a:picLocks noChangeAspect="1"/>
          </p:cNvPicPr>
          <p:nvPr/>
        </p:nvPicPr>
        <p:blipFill>
          <a:blip r:embed="rId4"/>
          <a:stretch>
            <a:fillRect/>
          </a:stretch>
        </p:blipFill>
        <p:spPr>
          <a:xfrm>
            <a:off x="2348389" y="3006923"/>
            <a:ext cx="3311128" cy="888682"/>
          </a:xfrm>
          <a:prstGeom prst="rect">
            <a:avLst/>
          </a:prstGeom>
        </p:spPr>
      </p:pic>
      <p:sp>
        <p:nvSpPr>
          <p:cNvPr id="6" name="Text 2"/>
          <p:cNvSpPr/>
          <p:nvPr/>
        </p:nvSpPr>
        <p:spPr>
          <a:xfrm>
            <a:off x="2570559" y="4228862"/>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User Preferences</a:t>
            </a:r>
            <a:endParaRPr lang="en-US" sz="2187" dirty="0"/>
          </a:p>
        </p:txBody>
      </p:sp>
      <p:sp>
        <p:nvSpPr>
          <p:cNvPr id="7" name="Text 3"/>
          <p:cNvSpPr/>
          <p:nvPr/>
        </p:nvSpPr>
        <p:spPr>
          <a:xfrm>
            <a:off x="2570559" y="4709279"/>
            <a:ext cx="2866787" cy="1066205"/>
          </a:xfrm>
          <a:prstGeom prst="rect">
            <a:avLst/>
          </a:prstGeom>
          <a:noFill/>
          <a:ln/>
        </p:spPr>
        <p:txBody>
          <a:bodyPr wrap="square" rtlCol="0" anchor="t"/>
          <a:lstStyle/>
          <a:p>
            <a:pPr marL="0" indent="0" algn="l">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Understanding individual reading preferences, genres, and favorite authors.</a:t>
            </a:r>
            <a:endParaRPr lang="en-US" sz="1600" dirty="0">
              <a:latin typeface="CentSchbkCyrill BT" panose="02040603050705020303" pitchFamily="18" charset="-52"/>
            </a:endParaRPr>
          </a:p>
        </p:txBody>
      </p:sp>
      <p:pic>
        <p:nvPicPr>
          <p:cNvPr id="8" name="Image 2" descr="preencoded.png"/>
          <p:cNvPicPr>
            <a:picLocks noChangeAspect="1"/>
          </p:cNvPicPr>
          <p:nvPr/>
        </p:nvPicPr>
        <p:blipFill>
          <a:blip r:embed="rId5"/>
          <a:stretch>
            <a:fillRect/>
          </a:stretch>
        </p:blipFill>
        <p:spPr>
          <a:xfrm>
            <a:off x="5659517" y="3006923"/>
            <a:ext cx="3311128" cy="888682"/>
          </a:xfrm>
          <a:prstGeom prst="rect">
            <a:avLst/>
          </a:prstGeom>
        </p:spPr>
      </p:pic>
      <p:sp>
        <p:nvSpPr>
          <p:cNvPr id="9" name="Text 4"/>
          <p:cNvSpPr/>
          <p:nvPr/>
        </p:nvSpPr>
        <p:spPr>
          <a:xfrm>
            <a:off x="5881687" y="4228862"/>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Similar Users</a:t>
            </a:r>
            <a:endParaRPr lang="en-US" sz="2187" dirty="0"/>
          </a:p>
        </p:txBody>
      </p:sp>
      <p:sp>
        <p:nvSpPr>
          <p:cNvPr id="10" name="Text 5"/>
          <p:cNvSpPr/>
          <p:nvPr/>
        </p:nvSpPr>
        <p:spPr>
          <a:xfrm>
            <a:off x="5881687" y="4709279"/>
            <a:ext cx="2866787" cy="1066205"/>
          </a:xfrm>
          <a:prstGeom prst="rect">
            <a:avLst/>
          </a:prstGeom>
          <a:noFill/>
          <a:ln/>
        </p:spPr>
        <p:txBody>
          <a:bodyPr wrap="square" rtlCol="0" anchor="t"/>
          <a:lstStyle/>
          <a:p>
            <a:pPr marL="0" indent="0" algn="l">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Identifying users with similar reading habits to create collaborative filters.</a:t>
            </a:r>
            <a:endParaRPr lang="en-US" sz="1600" dirty="0">
              <a:latin typeface="CentSchbkCyrill BT" panose="02040603050705020303" pitchFamily="18" charset="-52"/>
            </a:endParaRPr>
          </a:p>
        </p:txBody>
      </p:sp>
      <p:pic>
        <p:nvPicPr>
          <p:cNvPr id="11" name="Image 3" descr="preencoded.png"/>
          <p:cNvPicPr>
            <a:picLocks noChangeAspect="1"/>
          </p:cNvPicPr>
          <p:nvPr/>
        </p:nvPicPr>
        <p:blipFill>
          <a:blip r:embed="rId6"/>
          <a:stretch>
            <a:fillRect/>
          </a:stretch>
        </p:blipFill>
        <p:spPr>
          <a:xfrm>
            <a:off x="8970645" y="3006923"/>
            <a:ext cx="3311247" cy="888682"/>
          </a:xfrm>
          <a:prstGeom prst="rect">
            <a:avLst/>
          </a:prstGeom>
        </p:spPr>
      </p:pic>
      <p:sp>
        <p:nvSpPr>
          <p:cNvPr id="12" name="Text 6"/>
          <p:cNvSpPr/>
          <p:nvPr/>
        </p:nvSpPr>
        <p:spPr>
          <a:xfrm>
            <a:off x="9192816" y="4228862"/>
            <a:ext cx="2866906"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Book Recommendations</a:t>
            </a:r>
            <a:endParaRPr lang="en-US" sz="2187" dirty="0"/>
          </a:p>
        </p:txBody>
      </p:sp>
      <p:sp>
        <p:nvSpPr>
          <p:cNvPr id="13" name="Text 7"/>
          <p:cNvSpPr/>
          <p:nvPr/>
        </p:nvSpPr>
        <p:spPr>
          <a:xfrm>
            <a:off x="9192816" y="4709279"/>
            <a:ext cx="3018928" cy="1493753"/>
          </a:xfrm>
          <a:prstGeom prst="rect">
            <a:avLst/>
          </a:prstGeom>
          <a:noFill/>
          <a:ln/>
        </p:spPr>
        <p:txBody>
          <a:bodyPr wrap="square" rtlCol="0" anchor="t"/>
          <a:lstStyle/>
          <a:p>
            <a:pPr marL="0" indent="0" algn="l">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Providing personalized books suggestions based on collaborative filtering algorithms.</a:t>
            </a:r>
            <a:endParaRPr lang="en-US" sz="1600" dirty="0">
              <a:latin typeface="CentSchbkCyrill BT" panose="02040603050705020303" pitchFamily="18" charset="-5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0C0C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690464" y="1306488"/>
            <a:ext cx="12070532" cy="6469697"/>
          </a:xfrm>
          <a:prstGeom prst="rect">
            <a:avLst/>
          </a:prstGeom>
        </p:spPr>
      </p:pic>
      <p:sp>
        <p:nvSpPr>
          <p:cNvPr id="5" name="Text 1"/>
          <p:cNvSpPr/>
          <p:nvPr/>
        </p:nvSpPr>
        <p:spPr>
          <a:xfrm>
            <a:off x="3044428" y="5318522"/>
            <a:ext cx="8541544" cy="305753"/>
          </a:xfrm>
          <a:prstGeom prst="rect">
            <a:avLst/>
          </a:prstGeom>
          <a:noFill/>
          <a:ln/>
        </p:spPr>
        <p:txBody>
          <a:bodyPr wrap="none" rtlCol="0" anchor="t"/>
          <a:lstStyle/>
          <a:p>
            <a:pPr marL="0" indent="0">
              <a:lnSpc>
                <a:spcPts val="2407"/>
              </a:lnSpc>
              <a:buNone/>
            </a:pPr>
            <a:endParaRPr lang="en-US" sz="1504" dirty="0"/>
          </a:p>
        </p:txBody>
      </p:sp>
      <p:sp>
        <p:nvSpPr>
          <p:cNvPr id="6" name="Text 2"/>
          <p:cNvSpPr/>
          <p:nvPr/>
        </p:nvSpPr>
        <p:spPr>
          <a:xfrm>
            <a:off x="3044428" y="5839182"/>
            <a:ext cx="8541544" cy="305753"/>
          </a:xfrm>
          <a:prstGeom prst="rect">
            <a:avLst/>
          </a:prstGeom>
          <a:noFill/>
          <a:ln/>
        </p:spPr>
        <p:txBody>
          <a:bodyPr wrap="none" rtlCol="0" anchor="t"/>
          <a:lstStyle/>
          <a:p>
            <a:pPr marL="0" indent="0">
              <a:lnSpc>
                <a:spcPts val="2407"/>
              </a:lnSpc>
              <a:buNone/>
            </a:pPr>
            <a:endParaRPr lang="en-US" sz="1504" dirty="0"/>
          </a:p>
        </p:txBody>
      </p:sp>
      <p:sp>
        <p:nvSpPr>
          <p:cNvPr id="7" name="Text 3"/>
          <p:cNvSpPr/>
          <p:nvPr/>
        </p:nvSpPr>
        <p:spPr>
          <a:xfrm>
            <a:off x="3044428" y="6359843"/>
            <a:ext cx="8541544" cy="305753"/>
          </a:xfrm>
          <a:prstGeom prst="rect">
            <a:avLst/>
          </a:prstGeom>
          <a:noFill/>
          <a:ln/>
        </p:spPr>
        <p:txBody>
          <a:bodyPr wrap="none" rtlCol="0" anchor="t"/>
          <a:lstStyle/>
          <a:p>
            <a:pPr marL="0" indent="0">
              <a:lnSpc>
                <a:spcPts val="2407"/>
              </a:lnSpc>
              <a:buNone/>
            </a:pPr>
            <a:endParaRPr lang="en-US" sz="1504" dirty="0"/>
          </a:p>
        </p:txBody>
      </p:sp>
      <p:sp>
        <p:nvSpPr>
          <p:cNvPr id="8" name="Text 4"/>
          <p:cNvSpPr/>
          <p:nvPr/>
        </p:nvSpPr>
        <p:spPr>
          <a:xfrm>
            <a:off x="3044428" y="6880503"/>
            <a:ext cx="8541544" cy="305753"/>
          </a:xfrm>
          <a:prstGeom prst="rect">
            <a:avLst/>
          </a:prstGeom>
          <a:noFill/>
          <a:ln/>
        </p:spPr>
        <p:txBody>
          <a:bodyPr wrap="none" rtlCol="0" anchor="t"/>
          <a:lstStyle/>
          <a:p>
            <a:pPr marL="0" indent="0">
              <a:lnSpc>
                <a:spcPts val="2407"/>
              </a:lnSpc>
              <a:buNone/>
            </a:pPr>
            <a:endParaRPr lang="en-US" sz="1504" dirty="0"/>
          </a:p>
        </p:txBody>
      </p:sp>
      <p:sp>
        <p:nvSpPr>
          <p:cNvPr id="9" name="Text 5"/>
          <p:cNvSpPr/>
          <p:nvPr/>
        </p:nvSpPr>
        <p:spPr>
          <a:xfrm>
            <a:off x="3044428" y="7401163"/>
            <a:ext cx="8541544" cy="305753"/>
          </a:xfrm>
          <a:prstGeom prst="rect">
            <a:avLst/>
          </a:prstGeom>
          <a:noFill/>
          <a:ln/>
        </p:spPr>
        <p:txBody>
          <a:bodyPr wrap="none" rtlCol="0" anchor="t"/>
          <a:lstStyle/>
          <a:p>
            <a:pPr marL="0" indent="0">
              <a:lnSpc>
                <a:spcPts val="2407"/>
              </a:lnSpc>
              <a:buNone/>
            </a:pPr>
            <a:endParaRPr lang="en-US" sz="1504" dirty="0"/>
          </a:p>
        </p:txBody>
      </p:sp>
      <p:sp>
        <p:nvSpPr>
          <p:cNvPr id="11" name="Shape 8">
            <a:extLst>
              <a:ext uri="{FF2B5EF4-FFF2-40B4-BE49-F238E27FC236}">
                <a16:creationId xmlns:a16="http://schemas.microsoft.com/office/drawing/2014/main" id="{CF49105E-37D8-00BD-3EDB-2F2378DD3360}"/>
              </a:ext>
            </a:extLst>
          </p:cNvPr>
          <p:cNvSpPr/>
          <p:nvPr/>
        </p:nvSpPr>
        <p:spPr>
          <a:xfrm>
            <a:off x="618456" y="217943"/>
            <a:ext cx="5400600" cy="1019276"/>
          </a:xfrm>
          <a:prstGeom prst="roundRect">
            <a:avLst>
              <a:gd name="adj" fmla="val 6057"/>
            </a:avLst>
          </a:prstGeom>
          <a:solidFill>
            <a:srgbClr val="7E023C"/>
          </a:solidFill>
          <a:ln w="7620">
            <a:solidFill>
              <a:srgbClr val="971B55"/>
            </a:solidFill>
            <a:prstDash val="solid"/>
          </a:ln>
        </p:spPr>
        <p:txBody>
          <a:bodyPr/>
          <a:lstStyle/>
          <a:p>
            <a:r>
              <a:rPr lang="en-IN" sz="5400" dirty="0"/>
              <a:t>Implementation</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1500896" y="1091870"/>
            <a:ext cx="5812274" cy="694373"/>
          </a:xfrm>
          <a:prstGeom prst="rect">
            <a:avLst/>
          </a:prstGeom>
          <a:noFill/>
          <a:ln/>
        </p:spPr>
        <p:txBody>
          <a:bodyPr wrap="none" rtlCol="0" anchor="t"/>
          <a:lstStyle/>
          <a:p>
            <a:pPr marL="0" indent="0">
              <a:lnSpc>
                <a:spcPts val="5468"/>
              </a:lnSpc>
              <a:buNone/>
            </a:pPr>
            <a:r>
              <a:rPr lang="en-US" sz="4374" b="1" kern="0" spc="-131">
                <a:solidFill>
                  <a:srgbClr val="FFFFFF"/>
                </a:solidFill>
                <a:latin typeface="Overpass" pitchFamily="34" charset="0"/>
                <a:ea typeface="Overpass" pitchFamily="34" charset="-122"/>
                <a:cs typeface="Overpass" pitchFamily="34" charset="-120"/>
              </a:rPr>
              <a:t>Content-Based Filtering</a:t>
            </a:r>
            <a:endParaRPr lang="en-US" sz="4374"/>
          </a:p>
        </p:txBody>
      </p:sp>
      <p:sp>
        <p:nvSpPr>
          <p:cNvPr id="5" name="Text 2"/>
          <p:cNvSpPr/>
          <p:nvPr/>
        </p:nvSpPr>
        <p:spPr>
          <a:xfrm>
            <a:off x="876428" y="2765415"/>
            <a:ext cx="2777490" cy="347186"/>
          </a:xfrm>
          <a:prstGeom prst="rect">
            <a:avLst/>
          </a:prstGeom>
          <a:noFill/>
          <a:ln/>
        </p:spPr>
        <p:txBody>
          <a:bodyPr wrap="none" lIns="91440" tIns="45720" rIns="91440" bIns="45720" rtlCol="0" anchor="t"/>
          <a:lstStyle/>
          <a:p>
            <a:pPr marL="0" indent="0">
              <a:lnSpc>
                <a:spcPts val="2734"/>
              </a:lnSpc>
              <a:buNone/>
            </a:pPr>
            <a:r>
              <a:rPr lang="en-US" sz="2500" b="1" kern="0" spc="-66">
                <a:solidFill>
                  <a:srgbClr val="FFFFFF"/>
                </a:solidFill>
                <a:latin typeface="Overpass"/>
                <a:ea typeface="Overpass"/>
                <a:cs typeface="Overpass" pitchFamily="34" charset="-120"/>
              </a:rPr>
              <a:t>Approach</a:t>
            </a:r>
            <a:endParaRPr lang="en-US" sz="2500">
              <a:latin typeface="Overpass"/>
              <a:ea typeface="Overpass"/>
            </a:endParaRPr>
          </a:p>
        </p:txBody>
      </p:sp>
      <p:sp>
        <p:nvSpPr>
          <p:cNvPr id="6" name="Text 3"/>
          <p:cNvSpPr/>
          <p:nvPr/>
        </p:nvSpPr>
        <p:spPr>
          <a:xfrm>
            <a:off x="876428" y="3814274"/>
            <a:ext cx="2949416" cy="4116949"/>
          </a:xfrm>
          <a:prstGeom prst="rect">
            <a:avLst/>
          </a:prstGeom>
          <a:noFill/>
          <a:ln/>
        </p:spPr>
        <p:txBody>
          <a:bodyPr wrap="square" lIns="91440" tIns="45720" rIns="91440" bIns="45720" rtlCol="0" anchor="t"/>
          <a:lstStyle/>
          <a:p>
            <a:pPr marL="0" indent="0">
              <a:lnSpc>
                <a:spcPts val="2799"/>
              </a:lnSpc>
              <a:buNone/>
            </a:pPr>
            <a:r>
              <a:rPr lang="en-US" sz="1600" dirty="0">
                <a:solidFill>
                  <a:srgbClr val="E5E0DF"/>
                </a:solidFill>
                <a:latin typeface="CentSchbkCyrill BT" panose="02040603050705020303" pitchFamily="18" charset="-52"/>
                <a:ea typeface="Overpass"/>
                <a:cs typeface="Overpass" pitchFamily="34" charset="-120"/>
              </a:rPr>
              <a:t>Content-based filtering recommends items similar to ones the user has liked in the past. It analyzes item features and the user's preferences to suggest new content.</a:t>
            </a:r>
            <a:endParaRPr lang="en-US" sz="1600" dirty="0">
              <a:latin typeface="CentSchbkCyrill BT" panose="02040603050705020303" pitchFamily="18" charset="-52"/>
              <a:ea typeface="Overpass"/>
            </a:endParaRPr>
          </a:p>
        </p:txBody>
      </p:sp>
      <p:sp>
        <p:nvSpPr>
          <p:cNvPr id="7" name="Text 4"/>
          <p:cNvSpPr/>
          <p:nvPr/>
        </p:nvSpPr>
        <p:spPr>
          <a:xfrm>
            <a:off x="4074354" y="2765415"/>
            <a:ext cx="2777490" cy="347186"/>
          </a:xfrm>
          <a:prstGeom prst="rect">
            <a:avLst/>
          </a:prstGeom>
          <a:noFill/>
          <a:ln/>
        </p:spPr>
        <p:txBody>
          <a:bodyPr wrap="none" lIns="91440" tIns="45720" rIns="91440" bIns="45720" rtlCol="0" anchor="t"/>
          <a:lstStyle/>
          <a:p>
            <a:pPr marL="0" indent="0">
              <a:lnSpc>
                <a:spcPts val="2734"/>
              </a:lnSpc>
              <a:buNone/>
            </a:pPr>
            <a:r>
              <a:rPr lang="en-US" sz="2500" b="1" kern="0" spc="-66">
                <a:solidFill>
                  <a:srgbClr val="FFFFFF"/>
                </a:solidFill>
                <a:latin typeface="Overpass"/>
                <a:ea typeface="Overpass"/>
                <a:cs typeface="Overpass" pitchFamily="34" charset="-120"/>
              </a:rPr>
              <a:t>Advantages</a:t>
            </a:r>
            <a:endParaRPr lang="en-US" sz="2500">
              <a:latin typeface="Overpass"/>
              <a:ea typeface="Overpass"/>
            </a:endParaRPr>
          </a:p>
        </p:txBody>
      </p:sp>
      <p:sp>
        <p:nvSpPr>
          <p:cNvPr id="8" name="Text 5"/>
          <p:cNvSpPr/>
          <p:nvPr/>
        </p:nvSpPr>
        <p:spPr>
          <a:xfrm>
            <a:off x="4074354" y="3814275"/>
            <a:ext cx="2949416" cy="2334568"/>
          </a:xfrm>
          <a:prstGeom prst="rect">
            <a:avLst/>
          </a:prstGeom>
          <a:noFill/>
          <a:ln/>
        </p:spPr>
        <p:txBody>
          <a:bodyPr wrap="square" lIns="91440" tIns="45720" rIns="91440" bIns="45720" rtlCol="0" anchor="t"/>
          <a:lstStyle/>
          <a:p>
            <a:pPr marL="0" indent="0">
              <a:lnSpc>
                <a:spcPts val="2799"/>
              </a:lnSpc>
              <a:buNone/>
            </a:pPr>
            <a:r>
              <a:rPr lang="en-US" sz="1600" dirty="0">
                <a:solidFill>
                  <a:srgbClr val="E5E0DF"/>
                </a:solidFill>
                <a:latin typeface="CentSchbkCyrill BT" panose="02040603050705020303" pitchFamily="18" charset="-52"/>
                <a:ea typeface="Overpass"/>
                <a:cs typeface="Overpass" pitchFamily="34" charset="-120"/>
              </a:rPr>
              <a:t>Provides personalized recommendations, works well for new items, and is independent of other users' preferences.</a:t>
            </a:r>
            <a:endParaRPr lang="en-US" sz="1600" dirty="0">
              <a:latin typeface="CentSchbkCyrill BT" panose="02040603050705020303" pitchFamily="18" charset="-52"/>
              <a:ea typeface="Overpass"/>
            </a:endParaRPr>
          </a:p>
        </p:txBody>
      </p:sp>
      <p:sp>
        <p:nvSpPr>
          <p:cNvPr id="9" name="Text 6"/>
          <p:cNvSpPr/>
          <p:nvPr/>
        </p:nvSpPr>
        <p:spPr>
          <a:xfrm>
            <a:off x="7595665" y="2765415"/>
            <a:ext cx="2777490" cy="347186"/>
          </a:xfrm>
          <a:prstGeom prst="rect">
            <a:avLst/>
          </a:prstGeom>
          <a:noFill/>
          <a:ln/>
        </p:spPr>
        <p:txBody>
          <a:bodyPr wrap="none" lIns="91440" tIns="45720" rIns="91440" bIns="45720" rtlCol="0" anchor="t"/>
          <a:lstStyle/>
          <a:p>
            <a:pPr marL="0" indent="0">
              <a:lnSpc>
                <a:spcPts val="2734"/>
              </a:lnSpc>
              <a:buNone/>
            </a:pPr>
            <a:r>
              <a:rPr lang="en-US" sz="2500" b="1" kern="0" spc="-66">
                <a:solidFill>
                  <a:srgbClr val="FFFFFF"/>
                </a:solidFill>
                <a:latin typeface="Calisto MT"/>
                <a:ea typeface="Overpass"/>
              </a:rPr>
              <a:t>Limitations</a:t>
            </a:r>
            <a:endParaRPr lang="en-US" sz="2500">
              <a:solidFill>
                <a:srgbClr val="FFFFFF"/>
              </a:solidFill>
              <a:latin typeface="Calisto MT"/>
              <a:ea typeface="Overpass"/>
            </a:endParaRPr>
          </a:p>
        </p:txBody>
      </p:sp>
      <p:sp>
        <p:nvSpPr>
          <p:cNvPr id="10" name="Text 7"/>
          <p:cNvSpPr/>
          <p:nvPr/>
        </p:nvSpPr>
        <p:spPr>
          <a:xfrm>
            <a:off x="7562211" y="3814275"/>
            <a:ext cx="2837904" cy="2379173"/>
          </a:xfrm>
          <a:prstGeom prst="rect">
            <a:avLst/>
          </a:prstGeom>
          <a:noFill/>
          <a:ln/>
        </p:spPr>
        <p:txBody>
          <a:bodyPr wrap="square" lIns="91440" tIns="45720" rIns="91440" bIns="45720" rtlCol="0" anchor="t"/>
          <a:lstStyle/>
          <a:p>
            <a:pPr marL="0" indent="0">
              <a:lnSpc>
                <a:spcPts val="2799"/>
              </a:lnSpc>
              <a:buNone/>
            </a:pPr>
            <a:r>
              <a:rPr lang="en-US" sz="1600" dirty="0">
                <a:solidFill>
                  <a:srgbClr val="E5E0DF"/>
                </a:solidFill>
                <a:latin typeface="CentSchbkCyrill BT" panose="02040603050705020303" pitchFamily="18" charset="-52"/>
                <a:ea typeface="Overpass"/>
                <a:cs typeface="Overpass" pitchFamily="34" charset="-120"/>
              </a:rPr>
              <a:t>Requires detailed item metadata, can't recommend items outside the user's past interests, and suffers from overspecialization.</a:t>
            </a:r>
            <a:endParaRPr lang="en-US" sz="1600" dirty="0">
              <a:latin typeface="CentSchbkCyrill BT" panose="02040603050705020303" pitchFamily="18" charset="-52"/>
              <a:ea typeface="Overpass"/>
            </a:endParaRPr>
          </a:p>
        </p:txBody>
      </p:sp>
      <p:pic>
        <p:nvPicPr>
          <p:cNvPr id="12" name="Picture 11" descr="A large stack of books in a library&#10;&#10;Description automatically generated">
            <a:extLst>
              <a:ext uri="{FF2B5EF4-FFF2-40B4-BE49-F238E27FC236}">
                <a16:creationId xmlns:a16="http://schemas.microsoft.com/office/drawing/2014/main" id="{D4163755-A3D1-1F96-E7D0-674D554D64B7}"/>
              </a:ext>
            </a:extLst>
          </p:cNvPr>
          <p:cNvPicPr>
            <a:picLocks noChangeAspect="1"/>
          </p:cNvPicPr>
          <p:nvPr/>
        </p:nvPicPr>
        <p:blipFill>
          <a:blip r:embed="rId4"/>
          <a:stretch>
            <a:fillRect/>
          </a:stretch>
        </p:blipFill>
        <p:spPr>
          <a:xfrm>
            <a:off x="10363896" y="1859"/>
            <a:ext cx="4262089" cy="8237032"/>
          </a:xfrm>
          <a:prstGeom prst="rect">
            <a:avLst/>
          </a:prstGeom>
        </p:spPr>
      </p:pic>
    </p:spTree>
    <p:extLst>
      <p:ext uri="{BB962C8B-B14F-4D97-AF65-F5344CB8AC3E}">
        <p14:creationId xmlns:p14="http://schemas.microsoft.com/office/powerpoint/2010/main" val="117819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348389" y="976908"/>
            <a:ext cx="5554980" cy="694373"/>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131">
                <a:solidFill>
                  <a:srgbClr val="FFFFFF"/>
                </a:solidFill>
                <a:latin typeface="Overpass" pitchFamily="34" charset="0"/>
                <a:ea typeface="Overpass" pitchFamily="34" charset="-122"/>
                <a:cs typeface="Overpass" pitchFamily="34" charset="-120"/>
              </a:rPr>
              <a:t>Hybrid Approach</a:t>
            </a:r>
            <a:endParaRPr lang="en-US" sz="4374"/>
          </a:p>
        </p:txBody>
      </p:sp>
      <p:sp>
        <p:nvSpPr>
          <p:cNvPr id="5" name="Text 2"/>
          <p:cNvSpPr/>
          <p:nvPr/>
        </p:nvSpPr>
        <p:spPr>
          <a:xfrm>
            <a:off x="2348389" y="2226707"/>
            <a:ext cx="2777490" cy="34718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FFFFFF"/>
                </a:solidFill>
                <a:latin typeface="Overpass" pitchFamily="34" charset="0"/>
                <a:ea typeface="Overpass" pitchFamily="34" charset="-122"/>
                <a:cs typeface="Overpass" pitchFamily="34" charset="-120"/>
              </a:rPr>
              <a:t>Combining Techniques</a:t>
            </a:r>
            <a:endParaRPr lang="en-US" sz="2187"/>
          </a:p>
        </p:txBody>
      </p:sp>
      <p:sp>
        <p:nvSpPr>
          <p:cNvPr id="6" name="Text 3"/>
          <p:cNvSpPr/>
          <p:nvPr/>
        </p:nvSpPr>
        <p:spPr>
          <a:xfrm>
            <a:off x="2348389" y="3143250"/>
            <a:ext cx="2949416" cy="4571950"/>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The hybrid approach combines the strengths of both content-based filtering and collaborative filtering techniques. It leverages the item metadata and content analysis from content-based filtering, while also incorporating user behavior and preference data from collaborative filtering.</a:t>
            </a:r>
            <a:endParaRPr lang="en-US" sz="1600" dirty="0">
              <a:latin typeface="CentSchbkCyrill BT" panose="02040603050705020303" pitchFamily="18" charset="-52"/>
            </a:endParaRPr>
          </a:p>
        </p:txBody>
      </p:sp>
      <p:sp>
        <p:nvSpPr>
          <p:cNvPr id="7" name="Text 4"/>
          <p:cNvSpPr/>
          <p:nvPr/>
        </p:nvSpPr>
        <p:spPr>
          <a:xfrm>
            <a:off x="5847398" y="2226707"/>
            <a:ext cx="2902268" cy="34718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FFFFFF"/>
                </a:solidFill>
                <a:latin typeface="Overpass" pitchFamily="34" charset="0"/>
                <a:ea typeface="Overpass" pitchFamily="34" charset="-122"/>
                <a:cs typeface="Overpass" pitchFamily="34" charset="-120"/>
              </a:rPr>
              <a:t>Overcoming Limitations</a:t>
            </a:r>
            <a:endParaRPr lang="en-US" sz="2187"/>
          </a:p>
        </p:txBody>
      </p:sp>
      <p:sp>
        <p:nvSpPr>
          <p:cNvPr id="8" name="Text 5"/>
          <p:cNvSpPr/>
          <p:nvPr/>
        </p:nvSpPr>
        <p:spPr>
          <a:xfrm>
            <a:off x="5847398" y="3143250"/>
            <a:ext cx="2949416" cy="4715966"/>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By combining these techniques, the hybrid approach can overcome the limitations of each individual method. For example, it can address the cold-start problem (lack of data for new users or items) and provide more diverse and accurate recommendations.</a:t>
            </a:r>
            <a:endParaRPr lang="en-US" sz="1600" dirty="0">
              <a:latin typeface="CentSchbkCyrill BT" panose="02040603050705020303" pitchFamily="18" charset="-52"/>
            </a:endParaRPr>
          </a:p>
        </p:txBody>
      </p:sp>
      <p:sp>
        <p:nvSpPr>
          <p:cNvPr id="9" name="Text 6"/>
          <p:cNvSpPr/>
          <p:nvPr/>
        </p:nvSpPr>
        <p:spPr>
          <a:xfrm>
            <a:off x="9346406" y="2226707"/>
            <a:ext cx="2949416" cy="694373"/>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FFFFFF"/>
                </a:solidFill>
                <a:latin typeface="Overpass" pitchFamily="34" charset="0"/>
                <a:ea typeface="Overpass" pitchFamily="34" charset="-122"/>
                <a:cs typeface="Overpass" pitchFamily="34" charset="-120"/>
              </a:rPr>
              <a:t>Personalized Recommendations</a:t>
            </a:r>
            <a:endParaRPr lang="en-US" sz="2187"/>
          </a:p>
        </p:txBody>
      </p:sp>
      <p:sp>
        <p:nvSpPr>
          <p:cNvPr id="10" name="Text 7"/>
          <p:cNvSpPr/>
          <p:nvPr/>
        </p:nvSpPr>
        <p:spPr>
          <a:xfrm>
            <a:off x="9346406" y="3143250"/>
            <a:ext cx="2949416" cy="3909417"/>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The hybrid approach allows for highly personalized recommendations by considering both the user's preferences and the item's characteristics. It can suggest books that match the user's interests while also exploring new and potentially relevant options based on the preferences of similar users.</a:t>
            </a:r>
            <a:endParaRPr lang="en-US" sz="1600" dirty="0">
              <a:latin typeface="CentSchbkCyrill BT" panose="02040603050705020303" pitchFamily="18" charset="-5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26551" y="-8372"/>
            <a:ext cx="14630400" cy="8229600"/>
          </a:xfrm>
          <a:prstGeom prst="rect">
            <a:avLst/>
          </a:prstGeom>
          <a:solidFill>
            <a:srgbClr val="0F0F1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 name="Text 2"/>
          <p:cNvSpPr/>
          <p:nvPr/>
        </p:nvSpPr>
        <p:spPr>
          <a:xfrm>
            <a:off x="2037993" y="689372"/>
            <a:ext cx="10554414" cy="13887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kern="0" spc="-131">
                <a:solidFill>
                  <a:srgbClr val="FBF3FA"/>
                </a:solidFill>
                <a:latin typeface="Fira Mono" pitchFamily="34" charset="0"/>
                <a:ea typeface="Fira Mono" pitchFamily="34" charset="-122"/>
                <a:cs typeface="Fira Mono" pitchFamily="34" charset="-120"/>
              </a:rPr>
              <a:t>Hybrid Model for Book Recommendations</a:t>
            </a:r>
            <a:endParaRPr lang="en-US" sz="4374"/>
          </a:p>
        </p:txBody>
      </p:sp>
      <p:pic>
        <p:nvPicPr>
          <p:cNvPr id="5" name="Image 0" descr="preencoded.png"/>
          <p:cNvPicPr>
            <a:picLocks noChangeAspect="1"/>
          </p:cNvPicPr>
          <p:nvPr/>
        </p:nvPicPr>
        <p:blipFill>
          <a:blip r:embed="rId3"/>
          <a:stretch>
            <a:fillRect/>
          </a:stretch>
        </p:blipFill>
        <p:spPr>
          <a:xfrm>
            <a:off x="3805833" y="2522458"/>
            <a:ext cx="1741408" cy="1635562"/>
          </a:xfrm>
          <a:prstGeom prst="rect">
            <a:avLst/>
          </a:prstGeom>
        </p:spPr>
      </p:pic>
      <p:sp>
        <p:nvSpPr>
          <p:cNvPr id="6" name="Text 3"/>
          <p:cNvSpPr/>
          <p:nvPr/>
        </p:nvSpPr>
        <p:spPr>
          <a:xfrm>
            <a:off x="4597241" y="3302198"/>
            <a:ext cx="158353" cy="49994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937"/>
              </a:lnSpc>
              <a:buNone/>
            </a:pPr>
            <a:r>
              <a:rPr lang="en-US" sz="2187" kern="0" spc="-66">
                <a:solidFill>
                  <a:srgbClr val="FBF3FA"/>
                </a:solidFill>
                <a:latin typeface="Fira Mono" pitchFamily="34" charset="0"/>
                <a:ea typeface="Fira Mono" pitchFamily="34" charset="-122"/>
                <a:cs typeface="Fira Mono" pitchFamily="34" charset="-120"/>
              </a:rPr>
              <a:t>1</a:t>
            </a:r>
            <a:endParaRPr lang="en-US" sz="2187"/>
          </a:p>
        </p:txBody>
      </p:sp>
      <p:sp>
        <p:nvSpPr>
          <p:cNvPr id="7" name="Text 4"/>
          <p:cNvSpPr/>
          <p:nvPr/>
        </p:nvSpPr>
        <p:spPr>
          <a:xfrm>
            <a:off x="5769412" y="3267892"/>
            <a:ext cx="3639979" cy="48526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Collaborative Filtering</a:t>
            </a:r>
            <a:endParaRPr lang="en-US" sz="2187" dirty="0"/>
          </a:p>
        </p:txBody>
      </p:sp>
      <p:sp>
        <p:nvSpPr>
          <p:cNvPr id="8" name="Text 5"/>
          <p:cNvSpPr/>
          <p:nvPr/>
        </p:nvSpPr>
        <p:spPr>
          <a:xfrm>
            <a:off x="5769412" y="3402686"/>
            <a:ext cx="4779764" cy="74283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endParaRPr lang="en-US" sz="1750" dirty="0"/>
          </a:p>
        </p:txBody>
      </p:sp>
      <p:sp>
        <p:nvSpPr>
          <p:cNvPr id="9" name="Shape 6"/>
          <p:cNvSpPr/>
          <p:nvPr/>
        </p:nvSpPr>
        <p:spPr>
          <a:xfrm>
            <a:off x="5602724" y="4172575"/>
            <a:ext cx="6934200" cy="13871"/>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Image 1" descr="preencoded.png"/>
          <p:cNvPicPr>
            <a:picLocks noChangeAspect="1"/>
          </p:cNvPicPr>
          <p:nvPr/>
        </p:nvPicPr>
        <p:blipFill>
          <a:blip r:embed="rId4"/>
          <a:stretch>
            <a:fillRect/>
          </a:stretch>
        </p:blipFill>
        <p:spPr>
          <a:xfrm>
            <a:off x="2935010" y="4213503"/>
            <a:ext cx="3482935" cy="1635562"/>
          </a:xfrm>
          <a:prstGeom prst="rect">
            <a:avLst/>
          </a:prstGeom>
        </p:spPr>
      </p:pic>
      <p:sp>
        <p:nvSpPr>
          <p:cNvPr id="11" name="Text 7"/>
          <p:cNvSpPr/>
          <p:nvPr/>
        </p:nvSpPr>
        <p:spPr>
          <a:xfrm>
            <a:off x="4597241" y="4781312"/>
            <a:ext cx="158353" cy="49994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937"/>
              </a:lnSpc>
              <a:buNone/>
            </a:pPr>
            <a:r>
              <a:rPr lang="en-US" sz="2187" kern="0" spc="-66">
                <a:solidFill>
                  <a:srgbClr val="FBF3FA"/>
                </a:solidFill>
                <a:latin typeface="Fira Mono" pitchFamily="34" charset="0"/>
                <a:ea typeface="Fira Mono" pitchFamily="34" charset="-122"/>
                <a:cs typeface="Fira Mono" pitchFamily="34" charset="-120"/>
              </a:rPr>
              <a:t>2</a:t>
            </a:r>
            <a:endParaRPr lang="en-US" sz="2187"/>
          </a:p>
        </p:txBody>
      </p:sp>
      <p:sp>
        <p:nvSpPr>
          <p:cNvPr id="12" name="Text 8"/>
          <p:cNvSpPr/>
          <p:nvPr/>
        </p:nvSpPr>
        <p:spPr>
          <a:xfrm>
            <a:off x="6640116" y="4795183"/>
            <a:ext cx="3639979" cy="48607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Content-Based Filtering</a:t>
            </a:r>
            <a:endParaRPr lang="en-US" sz="2187" dirty="0"/>
          </a:p>
        </p:txBody>
      </p:sp>
      <p:sp>
        <p:nvSpPr>
          <p:cNvPr id="13" name="Text 9"/>
          <p:cNvSpPr/>
          <p:nvPr/>
        </p:nvSpPr>
        <p:spPr>
          <a:xfrm>
            <a:off x="6640116" y="4916091"/>
            <a:ext cx="5730121"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endParaRPr lang="en-US" sz="1750" dirty="0"/>
          </a:p>
        </p:txBody>
      </p:sp>
      <p:sp>
        <p:nvSpPr>
          <p:cNvPr id="14" name="Shape 10"/>
          <p:cNvSpPr/>
          <p:nvPr/>
        </p:nvSpPr>
        <p:spPr>
          <a:xfrm>
            <a:off x="6473428" y="5863620"/>
            <a:ext cx="6063496" cy="13871"/>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5" name="Image 2" descr="preencoded.png"/>
          <p:cNvPicPr>
            <a:picLocks noChangeAspect="1"/>
          </p:cNvPicPr>
          <p:nvPr/>
        </p:nvPicPr>
        <p:blipFill>
          <a:blip r:embed="rId5"/>
          <a:stretch>
            <a:fillRect/>
          </a:stretch>
        </p:blipFill>
        <p:spPr>
          <a:xfrm>
            <a:off x="2064306" y="5904548"/>
            <a:ext cx="5224343" cy="1635562"/>
          </a:xfrm>
          <a:prstGeom prst="rect">
            <a:avLst/>
          </a:prstGeom>
        </p:spPr>
      </p:pic>
      <p:sp>
        <p:nvSpPr>
          <p:cNvPr id="16" name="Text 11"/>
          <p:cNvSpPr/>
          <p:nvPr/>
        </p:nvSpPr>
        <p:spPr>
          <a:xfrm>
            <a:off x="4597241" y="6472357"/>
            <a:ext cx="158353" cy="49994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937"/>
              </a:lnSpc>
              <a:buNone/>
            </a:pPr>
            <a:r>
              <a:rPr lang="en-US" sz="2187" kern="0" spc="-66">
                <a:solidFill>
                  <a:srgbClr val="FBF3FA"/>
                </a:solidFill>
                <a:latin typeface="Fira Mono" pitchFamily="34" charset="0"/>
                <a:ea typeface="Fira Mono" pitchFamily="34" charset="-122"/>
                <a:cs typeface="Fira Mono" pitchFamily="34" charset="-120"/>
              </a:rPr>
              <a:t>3</a:t>
            </a:r>
            <a:endParaRPr lang="en-US" sz="2187"/>
          </a:p>
        </p:txBody>
      </p:sp>
      <p:sp>
        <p:nvSpPr>
          <p:cNvPr id="17" name="Text 12"/>
          <p:cNvSpPr/>
          <p:nvPr/>
        </p:nvSpPr>
        <p:spPr>
          <a:xfrm>
            <a:off x="7510820" y="6126718"/>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kern="0" spc="-66">
                <a:solidFill>
                  <a:srgbClr val="FBF3FA"/>
                </a:solidFill>
                <a:latin typeface="Fira Mono" pitchFamily="34" charset="0"/>
                <a:ea typeface="Fira Mono" pitchFamily="34" charset="-122"/>
                <a:cs typeface="Fira Mono" pitchFamily="34" charset="-120"/>
              </a:rPr>
              <a:t>Hybrid Model</a:t>
            </a:r>
            <a:endParaRPr lang="en-US" sz="2187"/>
          </a:p>
        </p:txBody>
      </p:sp>
      <p:sp>
        <p:nvSpPr>
          <p:cNvPr id="18" name="Text 13"/>
          <p:cNvSpPr/>
          <p:nvPr/>
        </p:nvSpPr>
        <p:spPr>
          <a:xfrm>
            <a:off x="7510820" y="6607135"/>
            <a:ext cx="4859417"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kern="0" spc="-35">
                <a:solidFill>
                  <a:srgbClr val="E0D6DE"/>
                </a:solidFill>
                <a:latin typeface="Fira Sans" pitchFamily="34" charset="0"/>
                <a:ea typeface="Fira Sans" pitchFamily="34" charset="-122"/>
                <a:cs typeface="Fira Sans" pitchFamily="34" charset="-120"/>
              </a:rPr>
              <a:t>Integrates both collaborative and content-based techniques for improved recommendations.</a:t>
            </a:r>
            <a:endParaRPr lang="en-US" sz="175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0F0F1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799987"/>
            <a:ext cx="9306401" cy="28746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kern="0" spc="-181">
                <a:solidFill>
                  <a:srgbClr val="FBF3FA"/>
                </a:solidFill>
                <a:latin typeface="Fira Mono" pitchFamily="34" charset="0"/>
                <a:ea typeface="Fira Mono" pitchFamily="34" charset="-122"/>
                <a:cs typeface="Fira Mono" pitchFamily="34" charset="-120"/>
              </a:rPr>
              <a:t>Evaluation Metrics for Recommendation Systems</a:t>
            </a:r>
            <a:endParaRPr lang="en-US" sz="6036"/>
          </a:p>
        </p:txBody>
      </p:sp>
      <p:sp>
        <p:nvSpPr>
          <p:cNvPr id="6" name="Text 3"/>
          <p:cNvSpPr/>
          <p:nvPr/>
        </p:nvSpPr>
        <p:spPr>
          <a:xfrm>
            <a:off x="833199" y="5007888"/>
            <a:ext cx="9306401"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799"/>
              </a:lnSpc>
              <a:buFont typeface="Arial" panose="020B0604020202020204" pitchFamily="34" charset="0"/>
              <a:buChar char="•"/>
            </a:pPr>
            <a:r>
              <a:rPr lang="en-US" sz="1750" kern="0" spc="-35" dirty="0">
                <a:solidFill>
                  <a:srgbClr val="E0D6DE"/>
                </a:solidFill>
                <a:latin typeface="Fira Sans" pitchFamily="34" charset="0"/>
                <a:ea typeface="Fira Sans" pitchFamily="34" charset="-122"/>
                <a:cs typeface="Fira Sans" pitchFamily="34" charset="-120"/>
              </a:rPr>
              <a:t>Evaluating the performance of recommendation systems is crucial to ensure they deliver accurate and relevant suggestions to users.</a:t>
            </a:r>
          </a:p>
          <a:p>
            <a:pPr marL="285750" indent="-285750">
              <a:lnSpc>
                <a:spcPts val="2799"/>
              </a:lnSpc>
              <a:buFont typeface="Arial" panose="020B0604020202020204" pitchFamily="34" charset="0"/>
              <a:buChar char="•"/>
            </a:pPr>
            <a:r>
              <a:rPr lang="en-US" sz="1750" kern="0" spc="-35" dirty="0">
                <a:solidFill>
                  <a:srgbClr val="E0D6DE"/>
                </a:solidFill>
                <a:latin typeface="Fira Sans" pitchFamily="34" charset="0"/>
                <a:ea typeface="Fira Sans" pitchFamily="34" charset="-122"/>
                <a:cs typeface="Fira Sans" pitchFamily="34" charset="-120"/>
              </a:rPr>
              <a:t>There are various evaluation metrics that can be used to assess the effectiveness of collaborative and content-based book recommendation systems.</a:t>
            </a:r>
            <a:endParaRPr lang="en-US" sz="1750"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0F0F1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1482553" y="1003340"/>
            <a:ext cx="11521280" cy="15660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468"/>
              </a:lnSpc>
              <a:buNone/>
            </a:pPr>
            <a:r>
              <a:rPr lang="en-US" sz="4374" kern="0" spc="-131" dirty="0">
                <a:solidFill>
                  <a:srgbClr val="FBF3FA"/>
                </a:solidFill>
                <a:latin typeface="Fira Mono" pitchFamily="34" charset="0"/>
                <a:ea typeface="Fira Mono" pitchFamily="34" charset="-122"/>
                <a:cs typeface="Fira Mono" pitchFamily="34" charset="-120"/>
              </a:rPr>
              <a:t>Prediction Accuracy Metrics</a:t>
            </a:r>
          </a:p>
          <a:p>
            <a:pPr marL="0" indent="0" algn="ctr">
              <a:lnSpc>
                <a:spcPts val="5468"/>
              </a:lnSpc>
              <a:buNone/>
            </a:pPr>
            <a:r>
              <a:rPr lang="en-US" sz="4374" kern="0" spc="-131" dirty="0">
                <a:solidFill>
                  <a:srgbClr val="FBF3FA"/>
                </a:solidFill>
                <a:latin typeface="Fira Mono" pitchFamily="34" charset="0"/>
                <a:ea typeface="Fira Mono" pitchFamily="34" charset="-122"/>
                <a:cs typeface="Fira Mono" pitchFamily="34" charset="-120"/>
              </a:rPr>
              <a:t>for Regression model</a:t>
            </a:r>
            <a:endParaRPr lang="en-US" sz="4374" dirty="0"/>
          </a:p>
        </p:txBody>
      </p:sp>
      <p:sp>
        <p:nvSpPr>
          <p:cNvPr id="5" name="Text 3"/>
          <p:cNvSpPr/>
          <p:nvPr/>
        </p:nvSpPr>
        <p:spPr>
          <a:xfrm>
            <a:off x="2037993" y="2142053"/>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a:p>
        </p:txBody>
      </p:sp>
      <p:sp>
        <p:nvSpPr>
          <p:cNvPr id="6" name="Text 4"/>
          <p:cNvSpPr/>
          <p:nvPr/>
        </p:nvSpPr>
        <p:spPr>
          <a:xfrm>
            <a:off x="2037993" y="2747367"/>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a:p>
        </p:txBody>
      </p:sp>
      <p:sp>
        <p:nvSpPr>
          <p:cNvPr id="7" name="Text 5"/>
          <p:cNvSpPr/>
          <p:nvPr/>
        </p:nvSpPr>
        <p:spPr>
          <a:xfrm>
            <a:off x="2037993" y="3574852"/>
            <a:ext cx="4747855"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kern="0" spc="-66">
                <a:solidFill>
                  <a:srgbClr val="FBF3FA"/>
                </a:solidFill>
                <a:latin typeface="Fira Mono" pitchFamily="34" charset="0"/>
                <a:ea typeface="Fira Mono" pitchFamily="34" charset="-122"/>
                <a:cs typeface="Fira Mono" pitchFamily="34" charset="-120"/>
              </a:rPr>
              <a:t>Root Mean Squared Error (RMSE)</a:t>
            </a:r>
            <a:endParaRPr lang="en-US" sz="2187"/>
          </a:p>
        </p:txBody>
      </p:sp>
      <p:sp>
        <p:nvSpPr>
          <p:cNvPr id="8" name="Text 6"/>
          <p:cNvSpPr/>
          <p:nvPr/>
        </p:nvSpPr>
        <p:spPr>
          <a:xfrm>
            <a:off x="2037993" y="4144208"/>
            <a:ext cx="500622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a:solidFill>
                  <a:srgbClr val="E0D6DE"/>
                </a:solidFill>
                <a:latin typeface="Fira Sans" pitchFamily="34" charset="0"/>
                <a:ea typeface="Fira Sans" pitchFamily="34" charset="-122"/>
                <a:cs typeface="Fira Sans" pitchFamily="34" charset="-120"/>
              </a:rPr>
              <a:t>Measures the average magnitude of errors in a set of predictions, giving a sense of how close predictions are to actual values.</a:t>
            </a:r>
            <a:endParaRPr lang="en-US" sz="1750"/>
          </a:p>
        </p:txBody>
      </p:sp>
      <p:sp>
        <p:nvSpPr>
          <p:cNvPr id="9" name="Text 7"/>
          <p:cNvSpPr/>
          <p:nvPr/>
        </p:nvSpPr>
        <p:spPr>
          <a:xfrm>
            <a:off x="7593806" y="3574852"/>
            <a:ext cx="3956566"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kern="0" spc="-66">
                <a:solidFill>
                  <a:srgbClr val="FBF3FA"/>
                </a:solidFill>
                <a:latin typeface="Fira Mono" pitchFamily="34" charset="0"/>
                <a:ea typeface="Fira Mono" pitchFamily="34" charset="-122"/>
                <a:cs typeface="Fira Mono" pitchFamily="34" charset="-120"/>
              </a:rPr>
              <a:t>Mean Absolute Error (MAE)</a:t>
            </a:r>
            <a:endParaRPr lang="en-US" sz="2187"/>
          </a:p>
        </p:txBody>
      </p:sp>
      <p:sp>
        <p:nvSpPr>
          <p:cNvPr id="10" name="Text 8"/>
          <p:cNvSpPr/>
          <p:nvPr/>
        </p:nvSpPr>
        <p:spPr>
          <a:xfrm>
            <a:off x="7593806" y="4144208"/>
            <a:ext cx="500622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kern="0" spc="-35">
                <a:solidFill>
                  <a:srgbClr val="E0D6DE"/>
                </a:solidFill>
                <a:latin typeface="Fira Sans" pitchFamily="34" charset="0"/>
                <a:ea typeface="Fira Sans" pitchFamily="34" charset="-122"/>
                <a:cs typeface="Fira Sans" pitchFamily="34" charset="-120"/>
              </a:rPr>
              <a:t>Calculates the average absolute difference between predicted and actual values, providing a more intuitive measure of error.</a:t>
            </a:r>
            <a:endParaRPr lang="en-US" sz="1750"/>
          </a:p>
        </p:txBody>
      </p:sp>
      <p:sp>
        <p:nvSpPr>
          <p:cNvPr id="11" name="Text 9"/>
          <p:cNvSpPr/>
          <p:nvPr/>
        </p:nvSpPr>
        <p:spPr>
          <a:xfrm>
            <a:off x="2037993" y="5660231"/>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a:p>
        </p:txBody>
      </p:sp>
      <p:sp>
        <p:nvSpPr>
          <p:cNvPr id="12" name="Text 10"/>
          <p:cNvSpPr/>
          <p:nvPr/>
        </p:nvSpPr>
        <p:spPr>
          <a:xfrm>
            <a:off x="2037993" y="6265545"/>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a:p>
        </p:txBody>
      </p:sp>
      <p:sp>
        <p:nvSpPr>
          <p:cNvPr id="13" name="Text 11"/>
          <p:cNvSpPr/>
          <p:nvPr/>
        </p:nvSpPr>
        <p:spPr>
          <a:xfrm>
            <a:off x="2037993" y="6870859"/>
            <a:ext cx="10554414" cy="3554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a:p>
        </p:txBody>
      </p:sp>
      <p:pic>
        <p:nvPicPr>
          <p:cNvPr id="15" name="Picture 14">
            <a:extLst>
              <a:ext uri="{FF2B5EF4-FFF2-40B4-BE49-F238E27FC236}">
                <a16:creationId xmlns:a16="http://schemas.microsoft.com/office/drawing/2014/main" id="{12AF5777-073C-1819-4AA5-3DEFF08C5604}"/>
              </a:ext>
            </a:extLst>
          </p:cNvPr>
          <p:cNvPicPr>
            <a:picLocks noChangeAspect="1"/>
          </p:cNvPicPr>
          <p:nvPr/>
        </p:nvPicPr>
        <p:blipFill>
          <a:blip r:embed="rId3"/>
          <a:stretch>
            <a:fillRect/>
          </a:stretch>
        </p:blipFill>
        <p:spPr>
          <a:xfrm>
            <a:off x="2274640" y="5459452"/>
            <a:ext cx="2905804" cy="1030739"/>
          </a:xfrm>
          <a:prstGeom prst="rect">
            <a:avLst/>
          </a:prstGeom>
        </p:spPr>
      </p:pic>
      <p:pic>
        <p:nvPicPr>
          <p:cNvPr id="17" name="Picture 16">
            <a:extLst>
              <a:ext uri="{FF2B5EF4-FFF2-40B4-BE49-F238E27FC236}">
                <a16:creationId xmlns:a16="http://schemas.microsoft.com/office/drawing/2014/main" id="{48188C03-EDB8-D5D6-5B8B-35130E53F3BF}"/>
              </a:ext>
            </a:extLst>
          </p:cNvPr>
          <p:cNvPicPr>
            <a:picLocks noChangeAspect="1"/>
          </p:cNvPicPr>
          <p:nvPr/>
        </p:nvPicPr>
        <p:blipFill>
          <a:blip r:embed="rId4"/>
          <a:stretch>
            <a:fillRect/>
          </a:stretch>
        </p:blipFill>
        <p:spPr>
          <a:xfrm>
            <a:off x="8013215" y="5459451"/>
            <a:ext cx="2879691" cy="1030739"/>
          </a:xfrm>
          <a:prstGeom prst="rect">
            <a:avLst/>
          </a:prstGeom>
        </p:spPr>
      </p:pic>
      <p:pic>
        <p:nvPicPr>
          <p:cNvPr id="16" name="Picture 15">
            <a:extLst>
              <a:ext uri="{FF2B5EF4-FFF2-40B4-BE49-F238E27FC236}">
                <a16:creationId xmlns:a16="http://schemas.microsoft.com/office/drawing/2014/main" id="{E73DCED0-4E16-5918-E006-6107E7955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993" y="5391010"/>
            <a:ext cx="3705225" cy="1238250"/>
          </a:xfrm>
          <a:prstGeom prst="rect">
            <a:avLst/>
          </a:prstGeom>
        </p:spPr>
      </p:pic>
      <p:pic>
        <p:nvPicPr>
          <p:cNvPr id="19" name="Picture 18">
            <a:extLst>
              <a:ext uri="{FF2B5EF4-FFF2-40B4-BE49-F238E27FC236}">
                <a16:creationId xmlns:a16="http://schemas.microsoft.com/office/drawing/2014/main" id="{441DFA60-2F1C-13C1-69C9-2319E5053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1211" y="5436692"/>
            <a:ext cx="4076700" cy="112395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1200" y="154360"/>
            <a:ext cx="14630400" cy="822960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0" y="0"/>
            <a:ext cx="3657599" cy="8229600"/>
          </a:xfrm>
          <a:prstGeom prst="rect">
            <a:avLst/>
          </a:prstGeom>
        </p:spPr>
      </p:pic>
      <p:sp>
        <p:nvSpPr>
          <p:cNvPr id="5" name="Text 1"/>
          <p:cNvSpPr/>
          <p:nvPr/>
        </p:nvSpPr>
        <p:spPr>
          <a:xfrm>
            <a:off x="4490799" y="982504"/>
            <a:ext cx="8807172" cy="694373"/>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What is a Recommendation System?</a:t>
            </a:r>
            <a:endParaRPr lang="en-US" sz="4374" dirty="0"/>
          </a:p>
        </p:txBody>
      </p:sp>
      <p:sp>
        <p:nvSpPr>
          <p:cNvPr id="6" name="Shape 2"/>
          <p:cNvSpPr/>
          <p:nvPr/>
        </p:nvSpPr>
        <p:spPr>
          <a:xfrm>
            <a:off x="4490799" y="2183725"/>
            <a:ext cx="499943" cy="499943"/>
          </a:xfrm>
          <a:prstGeom prst="roundRect">
            <a:avLst>
              <a:gd name="adj" fmla="val 20000"/>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7" name="Text 3"/>
          <p:cNvSpPr/>
          <p:nvPr/>
        </p:nvSpPr>
        <p:spPr>
          <a:xfrm>
            <a:off x="4679037" y="2225397"/>
            <a:ext cx="123349" cy="416481"/>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1</a:t>
            </a:r>
            <a:endParaRPr lang="en-US" sz="2624"/>
          </a:p>
        </p:txBody>
      </p:sp>
      <p:sp>
        <p:nvSpPr>
          <p:cNvPr id="8" name="Text 4"/>
          <p:cNvSpPr/>
          <p:nvPr/>
        </p:nvSpPr>
        <p:spPr>
          <a:xfrm>
            <a:off x="5212913" y="2260044"/>
            <a:ext cx="3117533" cy="34718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E5E0DF"/>
                </a:solidFill>
                <a:latin typeface="Overpass" pitchFamily="34" charset="0"/>
                <a:ea typeface="Overpass" pitchFamily="34" charset="-122"/>
                <a:cs typeface="Overpass" pitchFamily="34" charset="-120"/>
              </a:rPr>
              <a:t>Personalized Suggestions</a:t>
            </a:r>
            <a:endParaRPr lang="en-US" sz="2187"/>
          </a:p>
        </p:txBody>
      </p:sp>
      <p:sp>
        <p:nvSpPr>
          <p:cNvPr id="9" name="Text 5"/>
          <p:cNvSpPr/>
          <p:nvPr/>
        </p:nvSpPr>
        <p:spPr>
          <a:xfrm>
            <a:off x="4938936" y="2740461"/>
            <a:ext cx="3960440" cy="2457689"/>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A recommendation system is a class of machine learning algorithms that offer relevant and personalized suggestions to users based on their preferences, browsing history, and behavior.</a:t>
            </a:r>
          </a:p>
          <a:p>
            <a:pPr marL="0" indent="0">
              <a:lnSpc>
                <a:spcPts val="2799"/>
              </a:lnSpc>
              <a:buNone/>
            </a:pPr>
            <a:endParaRPr lang="en-US" sz="1750" dirty="0"/>
          </a:p>
        </p:txBody>
      </p:sp>
      <p:sp>
        <p:nvSpPr>
          <p:cNvPr id="10" name="Shape 6"/>
          <p:cNvSpPr/>
          <p:nvPr/>
        </p:nvSpPr>
        <p:spPr>
          <a:xfrm>
            <a:off x="9255085" y="2183725"/>
            <a:ext cx="499943" cy="499943"/>
          </a:xfrm>
          <a:prstGeom prst="roundRect">
            <a:avLst>
              <a:gd name="adj" fmla="val 20000"/>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1" name="Text 7"/>
          <p:cNvSpPr/>
          <p:nvPr/>
        </p:nvSpPr>
        <p:spPr>
          <a:xfrm>
            <a:off x="9408081" y="2225397"/>
            <a:ext cx="193834" cy="416481"/>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2</a:t>
            </a:r>
            <a:endParaRPr lang="en-US" sz="2624"/>
          </a:p>
        </p:txBody>
      </p:sp>
      <p:sp>
        <p:nvSpPr>
          <p:cNvPr id="12" name="Text 8"/>
          <p:cNvSpPr/>
          <p:nvPr/>
        </p:nvSpPr>
        <p:spPr>
          <a:xfrm>
            <a:off x="9977199" y="2260044"/>
            <a:ext cx="3379351" cy="34718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E5E0DF"/>
                </a:solidFill>
                <a:latin typeface="Overpass" pitchFamily="34" charset="0"/>
                <a:ea typeface="Overpass" pitchFamily="34" charset="-122"/>
                <a:cs typeface="Overpass" pitchFamily="34" charset="-120"/>
              </a:rPr>
              <a:t>Enhancing User Experience</a:t>
            </a:r>
            <a:endParaRPr lang="en-US" sz="2187"/>
          </a:p>
        </p:txBody>
      </p:sp>
      <p:sp>
        <p:nvSpPr>
          <p:cNvPr id="13" name="Text 9"/>
          <p:cNvSpPr/>
          <p:nvPr/>
        </p:nvSpPr>
        <p:spPr>
          <a:xfrm>
            <a:off x="9977199" y="2740462"/>
            <a:ext cx="4034745" cy="2487811"/>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600" dirty="0">
                <a:solidFill>
                  <a:srgbClr val="E5E0DF"/>
                </a:solidFill>
                <a:latin typeface="CentSchbkCyrill BT" panose="02040603050705020303" pitchFamily="18" charset="-52"/>
                <a:ea typeface="Overpass" pitchFamily="34" charset="-122"/>
                <a:cs typeface="Overpass" pitchFamily="34" charset="-120"/>
              </a:rPr>
              <a:t>By providing tailored recommendations, these systems enhance the user experience by helping them discover new products, services, or content that aligns with their interests, reducing the time and effort required to find desired items.</a:t>
            </a:r>
            <a:endParaRPr lang="en-US" sz="1600" dirty="0">
              <a:latin typeface="CentSchbkCyrill BT" panose="02040603050705020303" pitchFamily="18" charset="-52"/>
            </a:endParaRPr>
          </a:p>
        </p:txBody>
      </p:sp>
      <p:sp>
        <p:nvSpPr>
          <p:cNvPr id="14" name="Shape 10"/>
          <p:cNvSpPr/>
          <p:nvPr/>
        </p:nvSpPr>
        <p:spPr>
          <a:xfrm>
            <a:off x="4490799" y="5624036"/>
            <a:ext cx="499943" cy="499943"/>
          </a:xfrm>
          <a:prstGeom prst="roundRect">
            <a:avLst>
              <a:gd name="adj" fmla="val 20000"/>
            </a:avLst>
          </a:prstGeom>
          <a:solidFill>
            <a:srgbClr val="7E023C"/>
          </a:solidFill>
          <a:ln w="7620">
            <a:solidFill>
              <a:srgbClr val="971B55"/>
            </a:solidFill>
            <a:prstDash val="soli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5" name="Text 11"/>
          <p:cNvSpPr/>
          <p:nvPr/>
        </p:nvSpPr>
        <p:spPr>
          <a:xfrm>
            <a:off x="4645819" y="5665708"/>
            <a:ext cx="189905" cy="416481"/>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79">
                <a:solidFill>
                  <a:srgbClr val="E5E0DF"/>
                </a:solidFill>
                <a:latin typeface="Overpass" pitchFamily="34" charset="0"/>
                <a:ea typeface="Overpass" pitchFamily="34" charset="-122"/>
                <a:cs typeface="Overpass" pitchFamily="34" charset="-120"/>
              </a:rPr>
              <a:t>3</a:t>
            </a:r>
            <a:endParaRPr lang="en-US" sz="2624"/>
          </a:p>
        </p:txBody>
      </p:sp>
      <p:sp>
        <p:nvSpPr>
          <p:cNvPr id="16" name="Text 12"/>
          <p:cNvSpPr/>
          <p:nvPr/>
        </p:nvSpPr>
        <p:spPr>
          <a:xfrm>
            <a:off x="5212913" y="5700355"/>
            <a:ext cx="3222308" cy="34718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34"/>
              </a:lnSpc>
              <a:buNone/>
            </a:pPr>
            <a:r>
              <a:rPr lang="en-US" sz="2187" b="1" kern="0" spc="-66">
                <a:solidFill>
                  <a:srgbClr val="E5E0DF"/>
                </a:solidFill>
                <a:latin typeface="Overpass" pitchFamily="34" charset="0"/>
                <a:ea typeface="Overpass" pitchFamily="34" charset="-122"/>
                <a:cs typeface="Overpass" pitchFamily="34" charset="-120"/>
              </a:rPr>
              <a:t>Building Customer Loyalty</a:t>
            </a:r>
            <a:endParaRPr lang="en-US" sz="2187"/>
          </a:p>
        </p:txBody>
      </p:sp>
      <p:sp>
        <p:nvSpPr>
          <p:cNvPr id="17" name="Text 13"/>
          <p:cNvSpPr/>
          <p:nvPr/>
        </p:nvSpPr>
        <p:spPr>
          <a:xfrm>
            <a:off x="5212913" y="6180773"/>
            <a:ext cx="8584287" cy="1066205"/>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E5E0DF"/>
                </a:solidFill>
                <a:latin typeface="CentSchbkCyrill BT" panose="02040603050705020303" pitchFamily="18" charset="-52"/>
                <a:ea typeface="Overpass" pitchFamily="34" charset="-122"/>
                <a:cs typeface="Overpass" pitchFamily="34" charset="-120"/>
              </a:rPr>
              <a:t>Recommendation systems help organizations create loyal customers and build trust by offering desired products and services, ultimately increasing customer satisfaction and retention</a:t>
            </a:r>
            <a:r>
              <a:rPr lang="en-US" sz="1750" dirty="0">
                <a:solidFill>
                  <a:srgbClr val="E5E0DF"/>
                </a:solidFill>
                <a:latin typeface="Overpass" pitchFamily="34" charset="0"/>
                <a:ea typeface="Overpass" pitchFamily="34" charset="-122"/>
                <a:cs typeface="Overpass" pitchFamily="34" charset="-120"/>
              </a:rPr>
              <a:t>.</a:t>
            </a:r>
            <a:endParaRPr lang="en-US" sz="175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0F0F1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30424" y="1263491"/>
            <a:ext cx="14185575"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kern="0" spc="-131" dirty="0">
                <a:solidFill>
                  <a:srgbClr val="FBF3FA"/>
                </a:solidFill>
                <a:latin typeface="Fira Mono" pitchFamily="34" charset="0"/>
                <a:ea typeface="Fira Mono" pitchFamily="34" charset="-122"/>
                <a:cs typeface="Fira Mono" pitchFamily="34" charset="-120"/>
              </a:rPr>
              <a:t>Top-N Evaluation for Classification Model</a:t>
            </a:r>
            <a:endParaRPr lang="en-US" sz="4374" dirty="0"/>
          </a:p>
        </p:txBody>
      </p:sp>
      <p:sp>
        <p:nvSpPr>
          <p:cNvPr id="5" name="Shape 3"/>
          <p:cNvSpPr/>
          <p:nvPr/>
        </p:nvSpPr>
        <p:spPr>
          <a:xfrm>
            <a:off x="7301389" y="2402205"/>
            <a:ext cx="27742" cy="4563785"/>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Shape 4"/>
          <p:cNvSpPr/>
          <p:nvPr/>
        </p:nvSpPr>
        <p:spPr>
          <a:xfrm>
            <a:off x="6287631" y="2811840"/>
            <a:ext cx="777597" cy="27742"/>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Shape 5"/>
          <p:cNvSpPr/>
          <p:nvPr/>
        </p:nvSpPr>
        <p:spPr>
          <a:xfrm>
            <a:off x="7065228" y="2575798"/>
            <a:ext cx="499943" cy="499943"/>
          </a:xfrm>
          <a:prstGeom prst="roundRect">
            <a:avLst>
              <a:gd name="adj" fmla="val 13333"/>
            </a:avLst>
          </a:prstGeom>
          <a:solidFill>
            <a:srgbClr val="21212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Text 6"/>
          <p:cNvSpPr/>
          <p:nvPr/>
        </p:nvSpPr>
        <p:spPr>
          <a:xfrm>
            <a:off x="7220129" y="2617470"/>
            <a:ext cx="190024" cy="41648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kern="0" spc="-79" dirty="0">
                <a:solidFill>
                  <a:srgbClr val="FBF3FA"/>
                </a:solidFill>
                <a:latin typeface="Fira Mono" pitchFamily="34" charset="0"/>
                <a:ea typeface="Fira Mono" pitchFamily="34" charset="-122"/>
                <a:cs typeface="Fira Mono" pitchFamily="34" charset="-120"/>
              </a:rPr>
              <a:t>1</a:t>
            </a:r>
            <a:endParaRPr lang="en-US" sz="2624" dirty="0"/>
          </a:p>
        </p:txBody>
      </p:sp>
      <p:sp>
        <p:nvSpPr>
          <p:cNvPr id="9" name="Text 7"/>
          <p:cNvSpPr/>
          <p:nvPr/>
        </p:nvSpPr>
        <p:spPr>
          <a:xfrm>
            <a:off x="3315653" y="2624376"/>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734"/>
              </a:lnSpc>
              <a:buNone/>
            </a:pPr>
            <a:r>
              <a:rPr lang="en-US" sz="2187" kern="0" spc="-66" dirty="0">
                <a:solidFill>
                  <a:srgbClr val="FBF3FA"/>
                </a:solidFill>
                <a:latin typeface="Fira Mono" pitchFamily="34" charset="0"/>
                <a:ea typeface="Fira Mono" pitchFamily="34" charset="-122"/>
                <a:cs typeface="Fira Mono" pitchFamily="34" charset="-120"/>
              </a:rPr>
              <a:t>Precision @N</a:t>
            </a:r>
            <a:endParaRPr lang="en-US" sz="2187" dirty="0"/>
          </a:p>
        </p:txBody>
      </p:sp>
      <p:sp>
        <p:nvSpPr>
          <p:cNvPr id="10" name="Text 8"/>
          <p:cNvSpPr/>
          <p:nvPr/>
        </p:nvSpPr>
        <p:spPr>
          <a:xfrm>
            <a:off x="2037993" y="3104793"/>
            <a:ext cx="4055150"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799"/>
              </a:lnSpc>
              <a:buNone/>
            </a:pPr>
            <a:r>
              <a:rPr lang="en-US" sz="1750" kern="0" spc="-35" dirty="0">
                <a:solidFill>
                  <a:srgbClr val="E0D6DE"/>
                </a:solidFill>
                <a:latin typeface="Fira Sans" pitchFamily="34" charset="0"/>
                <a:ea typeface="Fira Sans" pitchFamily="34" charset="-122"/>
                <a:cs typeface="Fira Sans" pitchFamily="34" charset="-120"/>
              </a:rPr>
              <a:t>Measures the fraction of recommended items that are relevant, focusing on the top-N recommendations.</a:t>
            </a:r>
          </a:p>
          <a:p>
            <a:pPr marL="0" indent="0" algn="r">
              <a:lnSpc>
                <a:spcPts val="2799"/>
              </a:lnSpc>
              <a:buNone/>
            </a:pPr>
            <a:endParaRPr lang="en-US" sz="1750" dirty="0"/>
          </a:p>
        </p:txBody>
      </p:sp>
      <p:sp>
        <p:nvSpPr>
          <p:cNvPr id="11" name="Shape 9"/>
          <p:cNvSpPr/>
          <p:nvPr/>
        </p:nvSpPr>
        <p:spPr>
          <a:xfrm>
            <a:off x="7565172" y="3922693"/>
            <a:ext cx="777597" cy="27742"/>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Shape 10"/>
          <p:cNvSpPr/>
          <p:nvPr/>
        </p:nvSpPr>
        <p:spPr>
          <a:xfrm>
            <a:off x="7065228" y="3686651"/>
            <a:ext cx="499943" cy="499943"/>
          </a:xfrm>
          <a:prstGeom prst="roundRect">
            <a:avLst>
              <a:gd name="adj" fmla="val 13333"/>
            </a:avLst>
          </a:prstGeom>
          <a:solidFill>
            <a:srgbClr val="21212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 11"/>
          <p:cNvSpPr/>
          <p:nvPr/>
        </p:nvSpPr>
        <p:spPr>
          <a:xfrm>
            <a:off x="7220129" y="3728323"/>
            <a:ext cx="190024" cy="41648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kern="0" spc="-79">
                <a:solidFill>
                  <a:srgbClr val="FBF3FA"/>
                </a:solidFill>
                <a:latin typeface="Fira Mono" pitchFamily="34" charset="0"/>
                <a:ea typeface="Fira Mono" pitchFamily="34" charset="-122"/>
                <a:cs typeface="Fira Mono" pitchFamily="34" charset="-120"/>
              </a:rPr>
              <a:t>2</a:t>
            </a:r>
            <a:endParaRPr lang="en-US" sz="2624"/>
          </a:p>
        </p:txBody>
      </p:sp>
      <p:sp>
        <p:nvSpPr>
          <p:cNvPr id="14" name="Text 12"/>
          <p:cNvSpPr/>
          <p:nvPr/>
        </p:nvSpPr>
        <p:spPr>
          <a:xfrm>
            <a:off x="8537258" y="3735229"/>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kern="0" spc="-66" dirty="0">
                <a:solidFill>
                  <a:srgbClr val="FBF3FA"/>
                </a:solidFill>
                <a:latin typeface="Fira Mono" pitchFamily="34" charset="0"/>
                <a:ea typeface="Fira Mono" pitchFamily="34" charset="-122"/>
                <a:cs typeface="Fira Mono" pitchFamily="34" charset="-120"/>
              </a:rPr>
              <a:t>Recall @N</a:t>
            </a:r>
            <a:endParaRPr lang="en-US" sz="2187" dirty="0"/>
          </a:p>
        </p:txBody>
      </p:sp>
      <p:sp>
        <p:nvSpPr>
          <p:cNvPr id="15" name="Text 13"/>
          <p:cNvSpPr/>
          <p:nvPr/>
        </p:nvSpPr>
        <p:spPr>
          <a:xfrm>
            <a:off x="8537258" y="4215646"/>
            <a:ext cx="4055150"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kern="0" spc="-35">
                <a:solidFill>
                  <a:srgbClr val="E0D6DE"/>
                </a:solidFill>
                <a:latin typeface="Fira Sans" pitchFamily="34" charset="0"/>
                <a:ea typeface="Fira Sans" pitchFamily="34" charset="-122"/>
                <a:cs typeface="Fira Sans" pitchFamily="34" charset="-120"/>
              </a:rPr>
              <a:t>Calculates the fraction of relevant items that are included in the top-N recommendations.</a:t>
            </a:r>
            <a:endParaRPr lang="en-US" sz="1750"/>
          </a:p>
        </p:txBody>
      </p:sp>
      <p:sp>
        <p:nvSpPr>
          <p:cNvPr id="16" name="Shape 14"/>
          <p:cNvSpPr/>
          <p:nvPr/>
        </p:nvSpPr>
        <p:spPr>
          <a:xfrm>
            <a:off x="6287631" y="5029260"/>
            <a:ext cx="777597" cy="27742"/>
          </a:xfrm>
          <a:prstGeom prst="rect">
            <a:avLst/>
          </a:prstGeom>
          <a:solidFill>
            <a:srgbClr val="FF6BD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Shape 15"/>
          <p:cNvSpPr/>
          <p:nvPr/>
        </p:nvSpPr>
        <p:spPr>
          <a:xfrm>
            <a:off x="7065228" y="4793218"/>
            <a:ext cx="499943" cy="499943"/>
          </a:xfrm>
          <a:prstGeom prst="roundRect">
            <a:avLst>
              <a:gd name="adj" fmla="val 13333"/>
            </a:avLst>
          </a:prstGeom>
          <a:solidFill>
            <a:srgbClr val="21212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 16"/>
          <p:cNvSpPr/>
          <p:nvPr/>
        </p:nvSpPr>
        <p:spPr>
          <a:xfrm>
            <a:off x="7259715" y="4834890"/>
            <a:ext cx="150437" cy="41648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kern="0" spc="-79" dirty="0">
                <a:solidFill>
                  <a:srgbClr val="FBF3FA"/>
                </a:solidFill>
                <a:latin typeface="Fira Mono" pitchFamily="34" charset="0"/>
                <a:ea typeface="Fira Mono" pitchFamily="34" charset="-122"/>
                <a:cs typeface="Fira Mono" pitchFamily="34" charset="-120"/>
              </a:rPr>
              <a:t>3</a:t>
            </a:r>
            <a:endParaRPr lang="en-US" sz="2624" dirty="0"/>
          </a:p>
        </p:txBody>
      </p:sp>
      <p:sp>
        <p:nvSpPr>
          <p:cNvPr id="19" name="Text 17"/>
          <p:cNvSpPr/>
          <p:nvPr/>
        </p:nvSpPr>
        <p:spPr>
          <a:xfrm>
            <a:off x="3315653" y="4841796"/>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734"/>
              </a:lnSpc>
              <a:buNone/>
            </a:pPr>
            <a:r>
              <a:rPr lang="en-US" sz="2187" kern="0" spc="-66" dirty="0">
                <a:solidFill>
                  <a:srgbClr val="FBF3FA"/>
                </a:solidFill>
                <a:latin typeface="Fira Mono" pitchFamily="34" charset="0"/>
                <a:ea typeface="Fira Mono" pitchFamily="34" charset="-122"/>
                <a:cs typeface="Fira Mono" pitchFamily="34" charset="-120"/>
              </a:rPr>
              <a:t>F1-Score @N</a:t>
            </a:r>
            <a:endParaRPr lang="en-US" sz="2187" dirty="0"/>
          </a:p>
        </p:txBody>
      </p:sp>
      <p:sp>
        <p:nvSpPr>
          <p:cNvPr id="20" name="Text 18"/>
          <p:cNvSpPr/>
          <p:nvPr/>
        </p:nvSpPr>
        <p:spPr>
          <a:xfrm>
            <a:off x="2037993" y="5322213"/>
            <a:ext cx="4055150"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799"/>
              </a:lnSpc>
              <a:buNone/>
            </a:pPr>
            <a:r>
              <a:rPr lang="en-US" sz="1750" kern="0" spc="-35">
                <a:solidFill>
                  <a:srgbClr val="E0D6DE"/>
                </a:solidFill>
                <a:latin typeface="Fira Sans" pitchFamily="34" charset="0"/>
                <a:ea typeface="Fira Sans" pitchFamily="34" charset="-122"/>
                <a:cs typeface="Fira Sans" pitchFamily="34" charset="-120"/>
              </a:rPr>
              <a:t>Combines precision and recall into a single metric, providing a balanced evaluation of the recommendation system.</a:t>
            </a:r>
            <a:endParaRPr lang="en-US" sz="175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0F0F1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 name="Text 2"/>
          <p:cNvSpPr/>
          <p:nvPr/>
        </p:nvSpPr>
        <p:spPr>
          <a:xfrm>
            <a:off x="2037993" y="1443395"/>
            <a:ext cx="6965037"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kern="0" spc="-131" dirty="0">
                <a:solidFill>
                  <a:srgbClr val="FBF3FA"/>
                </a:solidFill>
                <a:latin typeface="Fira Mono" pitchFamily="34" charset="0"/>
                <a:ea typeface="Fira Mono" pitchFamily="34" charset="-122"/>
                <a:cs typeface="Fira Mono" pitchFamily="34" charset="-120"/>
              </a:rPr>
              <a:t>Classification Metrics</a:t>
            </a:r>
            <a:endParaRPr lang="en-US" sz="4374" dirty="0"/>
          </a:p>
        </p:txBody>
      </p:sp>
      <p:sp>
        <p:nvSpPr>
          <p:cNvPr id="5" name="Shape 3"/>
          <p:cNvSpPr/>
          <p:nvPr/>
        </p:nvSpPr>
        <p:spPr>
          <a:xfrm>
            <a:off x="1990685" y="2386608"/>
            <a:ext cx="10379551" cy="5472608"/>
          </a:xfrm>
          <a:prstGeom prst="roundRect">
            <a:avLst>
              <a:gd name="adj" fmla="val 3348"/>
            </a:avLst>
          </a:prstGeom>
          <a:solidFill>
            <a:srgbClr val="21212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6" name="Text 4"/>
          <p:cNvSpPr/>
          <p:nvPr/>
        </p:nvSpPr>
        <p:spPr>
          <a:xfrm>
            <a:off x="2260163" y="2804279"/>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endParaRPr lang="en-US" sz="2187" dirty="0"/>
          </a:p>
        </p:txBody>
      </p:sp>
      <p:sp>
        <p:nvSpPr>
          <p:cNvPr id="7" name="Text 5"/>
          <p:cNvSpPr/>
          <p:nvPr/>
        </p:nvSpPr>
        <p:spPr>
          <a:xfrm>
            <a:off x="2260163" y="3284696"/>
            <a:ext cx="4721781"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dirty="0"/>
          </a:p>
        </p:txBody>
      </p:sp>
      <p:sp>
        <p:nvSpPr>
          <p:cNvPr id="9" name="Text 7"/>
          <p:cNvSpPr/>
          <p:nvPr/>
        </p:nvSpPr>
        <p:spPr>
          <a:xfrm>
            <a:off x="7648456" y="2804279"/>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endParaRPr lang="en-US" sz="2187" dirty="0"/>
          </a:p>
        </p:txBody>
      </p:sp>
      <p:sp>
        <p:nvSpPr>
          <p:cNvPr id="10" name="Text 8"/>
          <p:cNvSpPr/>
          <p:nvPr/>
        </p:nvSpPr>
        <p:spPr>
          <a:xfrm>
            <a:off x="7648456" y="3284696"/>
            <a:ext cx="472178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dirty="0"/>
          </a:p>
        </p:txBody>
      </p:sp>
      <p:sp>
        <p:nvSpPr>
          <p:cNvPr id="12" name="Text 10"/>
          <p:cNvSpPr/>
          <p:nvPr/>
        </p:nvSpPr>
        <p:spPr>
          <a:xfrm>
            <a:off x="2260163" y="5017413"/>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endParaRPr lang="en-US" sz="2187" dirty="0"/>
          </a:p>
        </p:txBody>
      </p:sp>
      <p:sp>
        <p:nvSpPr>
          <p:cNvPr id="13" name="Text 11"/>
          <p:cNvSpPr/>
          <p:nvPr/>
        </p:nvSpPr>
        <p:spPr>
          <a:xfrm>
            <a:off x="2260163" y="5497830"/>
            <a:ext cx="4721781"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dirty="0"/>
          </a:p>
        </p:txBody>
      </p:sp>
      <p:sp>
        <p:nvSpPr>
          <p:cNvPr id="15" name="Text 13"/>
          <p:cNvSpPr/>
          <p:nvPr/>
        </p:nvSpPr>
        <p:spPr>
          <a:xfrm>
            <a:off x="7648456" y="5017413"/>
            <a:ext cx="2777490"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endParaRPr lang="en-US" sz="2187" dirty="0"/>
          </a:p>
        </p:txBody>
      </p:sp>
      <p:sp>
        <p:nvSpPr>
          <p:cNvPr id="16" name="Text 14"/>
          <p:cNvSpPr/>
          <p:nvPr/>
        </p:nvSpPr>
        <p:spPr>
          <a:xfrm>
            <a:off x="7648456" y="5497830"/>
            <a:ext cx="4721781"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endParaRPr lang="en-US" sz="1750" dirty="0"/>
          </a:p>
        </p:txBody>
      </p:sp>
      <p:sp>
        <p:nvSpPr>
          <p:cNvPr id="17" name="AutoShape 2" descr="Calculation of Precision, Recall and Accuracy in the confusion matrix. |  Download Scientific Diagram">
            <a:extLst>
              <a:ext uri="{FF2B5EF4-FFF2-40B4-BE49-F238E27FC236}">
                <a16:creationId xmlns:a16="http://schemas.microsoft.com/office/drawing/2014/main" id="{9416B05D-C7B7-1F5A-1528-EFAB8BB9C9E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a:extLst>
              <a:ext uri="{FF2B5EF4-FFF2-40B4-BE49-F238E27FC236}">
                <a16:creationId xmlns:a16="http://schemas.microsoft.com/office/drawing/2014/main" id="{8D9F3543-7739-DFE6-7C0E-F20BD8C82BB4}"/>
              </a:ext>
            </a:extLst>
          </p:cNvPr>
          <p:cNvPicPr>
            <a:picLocks noChangeAspect="1"/>
          </p:cNvPicPr>
          <p:nvPr/>
        </p:nvPicPr>
        <p:blipFill>
          <a:blip r:embed="rId3"/>
          <a:stretch>
            <a:fillRect/>
          </a:stretch>
        </p:blipFill>
        <p:spPr>
          <a:xfrm>
            <a:off x="2326446" y="2646209"/>
            <a:ext cx="9786150" cy="4996983"/>
          </a:xfrm>
          <a:prstGeom prst="rect">
            <a:avLst/>
          </a:prstGeom>
        </p:spPr>
      </p:pic>
      <p:pic>
        <p:nvPicPr>
          <p:cNvPr id="22" name="Picture 21">
            <a:extLst>
              <a:ext uri="{FF2B5EF4-FFF2-40B4-BE49-F238E27FC236}">
                <a16:creationId xmlns:a16="http://schemas.microsoft.com/office/drawing/2014/main" id="{2182236B-650D-DCD8-D97A-F25DDCC55126}"/>
              </a:ext>
            </a:extLst>
          </p:cNvPr>
          <p:cNvPicPr>
            <a:picLocks noChangeAspect="1"/>
          </p:cNvPicPr>
          <p:nvPr/>
        </p:nvPicPr>
        <p:blipFill>
          <a:blip r:embed="rId4"/>
          <a:stretch>
            <a:fillRect/>
          </a:stretch>
        </p:blipFill>
        <p:spPr>
          <a:xfrm>
            <a:off x="8101975" y="5248989"/>
            <a:ext cx="3977002" cy="894482"/>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FBF944ED-79E2-66DC-CC40-92583FE51715}"/>
              </a:ext>
            </a:extLst>
          </p:cNvPr>
          <p:cNvSpPr/>
          <p:nvPr/>
        </p:nvSpPr>
        <p:spPr>
          <a:xfrm>
            <a:off x="0" y="0"/>
            <a:ext cx="14630400" cy="8229600"/>
          </a:xfrm>
          <a:prstGeom prst="rect">
            <a:avLst/>
          </a:prstGeom>
          <a:solidFill>
            <a:srgbClr val="18181B"/>
          </a:solidFill>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solidFill>
                  <a:schemeClr val="bg1"/>
                </a:solidFill>
                <a:latin typeface="Calibri"/>
              </a:rPr>
              <a:t>      </a:t>
            </a:r>
            <a:endParaRPr lang="en-US" dirty="0">
              <a:solidFill>
                <a:schemeClr val="bg1"/>
              </a:solidFill>
              <a:latin typeface="Calibri"/>
            </a:endParaRPr>
          </a:p>
          <a:p>
            <a:endParaRPr lang="en-IN" sz="3200" b="1" dirty="0">
              <a:solidFill>
                <a:schemeClr val="bg1"/>
              </a:solidFill>
              <a:latin typeface="Calibri"/>
            </a:endParaRPr>
          </a:p>
          <a:p>
            <a:r>
              <a:rPr lang="en-IN" sz="3200" b="1" dirty="0">
                <a:solidFill>
                  <a:schemeClr val="bg1"/>
                </a:solidFill>
                <a:latin typeface="Calibri"/>
              </a:rPr>
              <a:t>             </a:t>
            </a:r>
            <a:endParaRPr dirty="0">
              <a:solidFill>
                <a:schemeClr val="bg1"/>
              </a:solidFill>
            </a:endParaRPr>
          </a:p>
        </p:txBody>
      </p:sp>
      <p:pic>
        <p:nvPicPr>
          <p:cNvPr id="4" name="Picture 3" descr="A shelf full of books&#10;&#10;Description automatically generated">
            <a:extLst>
              <a:ext uri="{FF2B5EF4-FFF2-40B4-BE49-F238E27FC236}">
                <a16:creationId xmlns:a16="http://schemas.microsoft.com/office/drawing/2014/main" id="{CE6B6A0E-6B5D-7DB0-7C21-9EACBF558D14}"/>
              </a:ext>
            </a:extLst>
          </p:cNvPr>
          <p:cNvPicPr>
            <a:picLocks noChangeAspect="1"/>
          </p:cNvPicPr>
          <p:nvPr/>
        </p:nvPicPr>
        <p:blipFill>
          <a:blip r:embed="rId2"/>
          <a:stretch>
            <a:fillRect/>
          </a:stretch>
        </p:blipFill>
        <p:spPr>
          <a:xfrm>
            <a:off x="10567291" y="0"/>
            <a:ext cx="4067175" cy="8229600"/>
          </a:xfrm>
          <a:prstGeom prst="rect">
            <a:avLst/>
          </a:prstGeom>
        </p:spPr>
      </p:pic>
      <p:sp>
        <p:nvSpPr>
          <p:cNvPr id="5" name="TextBox 2">
            <a:extLst>
              <a:ext uri="{FF2B5EF4-FFF2-40B4-BE49-F238E27FC236}">
                <a16:creationId xmlns:a16="http://schemas.microsoft.com/office/drawing/2014/main" id="{38E40FC7-7B41-DF6F-4E6C-DBD719B970ED}"/>
              </a:ext>
            </a:extLst>
          </p:cNvPr>
          <p:cNvSpPr txBox="1"/>
          <p:nvPr/>
        </p:nvSpPr>
        <p:spPr>
          <a:xfrm>
            <a:off x="249077" y="2821857"/>
            <a:ext cx="10290144" cy="178510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AutoNum type="arabicPeriod"/>
            </a:pPr>
            <a:r>
              <a:rPr lang="en-US" sz="2500" b="1" dirty="0">
                <a:solidFill>
                  <a:schemeClr val="bg1"/>
                </a:solidFill>
                <a:latin typeface="Fira Mono" panose="020B0509050000020004" pitchFamily="49" charset="0"/>
                <a:ea typeface="Fira Mono" panose="020B0509050000020004" pitchFamily="49" charset="0"/>
              </a:rPr>
              <a:t>Hybrid Approach</a:t>
            </a:r>
            <a:r>
              <a:rPr lang="en-US" sz="2500" dirty="0">
                <a:solidFill>
                  <a:schemeClr val="bg1"/>
                </a:solidFill>
                <a:latin typeface="Fira Mono" panose="020B0509050000020004" pitchFamily="49" charset="0"/>
                <a:ea typeface="Fira Mono" panose="020B0509050000020004" pitchFamily="49" charset="0"/>
              </a:rPr>
              <a:t>: </a:t>
            </a:r>
          </a:p>
          <a:p>
            <a:endParaRPr lang="en-US" sz="2500" dirty="0">
              <a:solidFill>
                <a:schemeClr val="bg1"/>
              </a:solidFill>
            </a:endParaRPr>
          </a:p>
          <a:p>
            <a:pPr lvl="1"/>
            <a:r>
              <a:rPr lang="en-US" sz="2000" dirty="0">
                <a:solidFill>
                  <a:schemeClr val="bg1"/>
                </a:solidFill>
                <a:latin typeface="CentSchbkCyrill BT" panose="02040603050705020303" pitchFamily="18" charset="-52"/>
              </a:rPr>
              <a:t>Implementing a book recommendation system that will utilize a  hybrid approach, which combines multiple recommendation techniques to provide more accurate and diverse book recommendations.</a:t>
            </a:r>
            <a:endParaRPr lang="en-IN" sz="2000" dirty="0">
              <a:solidFill>
                <a:schemeClr val="bg1"/>
              </a:solidFill>
              <a:latin typeface="CentSchbkCyrill BT" panose="02040603050705020303" pitchFamily="18" charset="-52"/>
            </a:endParaRPr>
          </a:p>
        </p:txBody>
      </p:sp>
      <p:sp>
        <p:nvSpPr>
          <p:cNvPr id="6" name="TextBox 3">
            <a:extLst>
              <a:ext uri="{FF2B5EF4-FFF2-40B4-BE49-F238E27FC236}">
                <a16:creationId xmlns:a16="http://schemas.microsoft.com/office/drawing/2014/main" id="{388EE322-4D84-FE31-1CFA-8E700400B481}"/>
              </a:ext>
            </a:extLst>
          </p:cNvPr>
          <p:cNvSpPr txBox="1"/>
          <p:nvPr/>
        </p:nvSpPr>
        <p:spPr>
          <a:xfrm>
            <a:off x="249849" y="5232057"/>
            <a:ext cx="10089423" cy="186204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AutoNum type="arabicPeriod" startAt="2"/>
            </a:pPr>
            <a:r>
              <a:rPr lang="en-US" sz="2500" b="1" dirty="0">
                <a:solidFill>
                  <a:schemeClr val="bg1"/>
                </a:solidFill>
                <a:latin typeface="Fira Mono" panose="020B0509050000020004" pitchFamily="49" charset="0"/>
                <a:ea typeface="Fira Mono" panose="020B0509050000020004" pitchFamily="49" charset="0"/>
              </a:rPr>
              <a:t>Evaluation and Improvement</a:t>
            </a:r>
            <a:r>
              <a:rPr lang="en-US" sz="2500" dirty="0">
                <a:solidFill>
                  <a:schemeClr val="bg1"/>
                </a:solidFill>
                <a:latin typeface="Fira Mono" panose="020B0509050000020004" pitchFamily="49" charset="0"/>
                <a:ea typeface="Fira Mono" panose="020B0509050000020004" pitchFamily="49" charset="0"/>
              </a:rPr>
              <a:t>: </a:t>
            </a:r>
          </a:p>
          <a:p>
            <a:endParaRPr lang="en-US" sz="2500" dirty="0">
              <a:solidFill>
                <a:schemeClr val="bg1"/>
              </a:solidFill>
            </a:endParaRPr>
          </a:p>
          <a:p>
            <a:pPr lvl="1"/>
            <a:r>
              <a:rPr lang="en-US" sz="2000" dirty="0">
                <a:solidFill>
                  <a:schemeClr val="bg1"/>
                </a:solidFill>
                <a:latin typeface="CentSchbkCyrill BT" panose="02040603050705020303" pitchFamily="18" charset="-52"/>
              </a:rPr>
              <a:t>We will continuously evaluate the effectiveness of the hybrid recommendation system through user feedback and performance metrics, making iterative improvements to enhance its recommendation capabilities over time</a:t>
            </a:r>
            <a:r>
              <a:rPr lang="en-US" sz="2500" dirty="0">
                <a:solidFill>
                  <a:schemeClr val="bg1"/>
                </a:solidFill>
              </a:rPr>
              <a:t>.</a:t>
            </a:r>
            <a:endParaRPr lang="en-IN" sz="2500" dirty="0">
              <a:solidFill>
                <a:schemeClr val="bg1"/>
              </a:solidFill>
            </a:endParaRPr>
          </a:p>
        </p:txBody>
      </p:sp>
      <p:sp>
        <p:nvSpPr>
          <p:cNvPr id="2" name="Shape 8">
            <a:extLst>
              <a:ext uri="{FF2B5EF4-FFF2-40B4-BE49-F238E27FC236}">
                <a16:creationId xmlns:a16="http://schemas.microsoft.com/office/drawing/2014/main" id="{77B2AAE8-17FC-33BD-8A40-48018906C623}"/>
              </a:ext>
            </a:extLst>
          </p:cNvPr>
          <p:cNvSpPr/>
          <p:nvPr/>
        </p:nvSpPr>
        <p:spPr>
          <a:xfrm>
            <a:off x="130476" y="500230"/>
            <a:ext cx="10208796" cy="1686362"/>
          </a:xfrm>
          <a:prstGeom prst="roundRect">
            <a:avLst>
              <a:gd name="adj" fmla="val 0"/>
            </a:avLst>
          </a:prstGeom>
          <a:solidFill>
            <a:srgbClr val="7E023C"/>
          </a:solidFill>
          <a:ln w="7620">
            <a:solidFill>
              <a:srgbClr val="971B55"/>
            </a:solidFill>
            <a:prstDash val="solid"/>
          </a:ln>
        </p:spPr>
        <p:txBody>
          <a:bodyPr/>
          <a:lstStyle/>
          <a:p>
            <a:r>
              <a:rPr lang="en-IN" sz="5400" spc="-150" dirty="0">
                <a:solidFill>
                  <a:schemeClr val="bg1"/>
                </a:solidFill>
                <a:latin typeface="Fira Mono" panose="020B0509050000020004" pitchFamily="49" charset="0"/>
                <a:ea typeface="Fira Mono" panose="020B0509050000020004" pitchFamily="49" charset="0"/>
                <a:cs typeface="Calibri"/>
              </a:rPr>
              <a:t>Work to be done in next semester:</a:t>
            </a:r>
            <a:endParaRPr lang="en-IN" sz="5400" dirty="0"/>
          </a:p>
        </p:txBody>
      </p:sp>
    </p:spTree>
    <p:extLst>
      <p:ext uri="{BB962C8B-B14F-4D97-AF65-F5344CB8AC3E}">
        <p14:creationId xmlns:p14="http://schemas.microsoft.com/office/powerpoint/2010/main" val="255626917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6E223EA6-E8FC-7CD7-1B1F-E345E94454E2}"/>
              </a:ext>
            </a:extLst>
          </p:cNvPr>
          <p:cNvPicPr>
            <a:picLocks noChangeAspect="1"/>
          </p:cNvPicPr>
          <p:nvPr/>
        </p:nvPicPr>
        <p:blipFill>
          <a:blip r:embed="rId2"/>
          <a:stretch>
            <a:fillRect/>
          </a:stretch>
        </p:blipFill>
        <p:spPr>
          <a:xfrm>
            <a:off x="0" y="0"/>
            <a:ext cx="14630400" cy="8229600"/>
          </a:xfrm>
          <a:prstGeom prst="rect">
            <a:avLst/>
          </a:prstGeom>
        </p:spPr>
      </p:pic>
      <p:sp>
        <p:nvSpPr>
          <p:cNvPr id="4" name="TextBox 10">
            <a:extLst>
              <a:ext uri="{FF2B5EF4-FFF2-40B4-BE49-F238E27FC236}">
                <a16:creationId xmlns:a16="http://schemas.microsoft.com/office/drawing/2014/main" id="{D6256E01-01F1-8B50-3CC4-9CC9509D8556}"/>
              </a:ext>
            </a:extLst>
          </p:cNvPr>
          <p:cNvSpPr txBox="1"/>
          <p:nvPr/>
        </p:nvSpPr>
        <p:spPr>
          <a:xfrm>
            <a:off x="976565" y="781563"/>
            <a:ext cx="6259726"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b="1" dirty="0">
                <a:solidFill>
                  <a:schemeClr val="bg1"/>
                </a:solidFill>
              </a:rPr>
              <a:t>    </a:t>
            </a:r>
            <a:r>
              <a:rPr lang="en-IN" sz="3600" b="1" dirty="0">
                <a:solidFill>
                  <a:schemeClr val="bg1"/>
                </a:solidFill>
                <a:latin typeface="Fira Mono" panose="020B0509050000020004" pitchFamily="49" charset="0"/>
                <a:ea typeface="Fira Mono" panose="020B0509050000020004" pitchFamily="49" charset="0"/>
              </a:rPr>
              <a:t> References</a:t>
            </a:r>
            <a:r>
              <a:rPr lang="en-IN" sz="3600" dirty="0">
                <a:solidFill>
                  <a:schemeClr val="bg1"/>
                </a:solidFill>
                <a:latin typeface="Fira Mono" panose="020B0509050000020004" pitchFamily="49" charset="0"/>
                <a:ea typeface="Fira Mono" panose="020B0509050000020004" pitchFamily="49" charset="0"/>
              </a:rPr>
              <a:t>:</a:t>
            </a:r>
          </a:p>
        </p:txBody>
      </p:sp>
      <p:sp>
        <p:nvSpPr>
          <p:cNvPr id="6" name="TextBox 13">
            <a:extLst>
              <a:ext uri="{FF2B5EF4-FFF2-40B4-BE49-F238E27FC236}">
                <a16:creationId xmlns:a16="http://schemas.microsoft.com/office/drawing/2014/main" id="{B7EBF91F-856A-1011-2844-8F27846A5B86}"/>
              </a:ext>
            </a:extLst>
          </p:cNvPr>
          <p:cNvSpPr txBox="1"/>
          <p:nvPr/>
        </p:nvSpPr>
        <p:spPr>
          <a:xfrm>
            <a:off x="1376216" y="2550603"/>
            <a:ext cx="8368828"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a:solidFill>
                  <a:schemeClr val="bg1"/>
                </a:solidFill>
              </a:rPr>
              <a:t>  2.   https://www.sciencedirect.com/science/article/pii/S0957417416305309</a:t>
            </a:r>
          </a:p>
        </p:txBody>
      </p:sp>
      <p:sp>
        <p:nvSpPr>
          <p:cNvPr id="9" name="TextBox 16">
            <a:extLst>
              <a:ext uri="{FF2B5EF4-FFF2-40B4-BE49-F238E27FC236}">
                <a16:creationId xmlns:a16="http://schemas.microsoft.com/office/drawing/2014/main" id="{4E8A8B2F-9CF4-2DFA-87DE-8324D15D5BE5}"/>
              </a:ext>
            </a:extLst>
          </p:cNvPr>
          <p:cNvSpPr txBox="1"/>
          <p:nvPr/>
        </p:nvSpPr>
        <p:spPr>
          <a:xfrm flipH="1">
            <a:off x="1487728" y="3204072"/>
            <a:ext cx="12241360"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a:solidFill>
                  <a:schemeClr val="bg1"/>
                </a:solidFill>
              </a:rPr>
              <a:t>3. https://www.semanticscholar.org/paper/Research-on-Personalized-Book-Recommendation-Model-Qi-Liu/5e24c7596dfca429be523e449a4aefc26f09c1bc</a:t>
            </a:r>
          </a:p>
        </p:txBody>
      </p:sp>
      <p:sp>
        <p:nvSpPr>
          <p:cNvPr id="11" name="TextBox 17">
            <a:extLst>
              <a:ext uri="{FF2B5EF4-FFF2-40B4-BE49-F238E27FC236}">
                <a16:creationId xmlns:a16="http://schemas.microsoft.com/office/drawing/2014/main" id="{BFC7744E-1378-D508-467E-CCB2ED1E1CD7}"/>
              </a:ext>
            </a:extLst>
          </p:cNvPr>
          <p:cNvSpPr txBox="1"/>
          <p:nvPr/>
        </p:nvSpPr>
        <p:spPr>
          <a:xfrm>
            <a:off x="1485637" y="4119710"/>
            <a:ext cx="10813226"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a:solidFill>
                  <a:schemeClr val="bg1"/>
                </a:solidFill>
              </a:rPr>
              <a:t>4. https://www.sciencedirect.com/science/article/pii/S0167923615000214</a:t>
            </a:r>
          </a:p>
        </p:txBody>
      </p:sp>
      <p:sp>
        <p:nvSpPr>
          <p:cNvPr id="12" name="TextBox 18">
            <a:extLst>
              <a:ext uri="{FF2B5EF4-FFF2-40B4-BE49-F238E27FC236}">
                <a16:creationId xmlns:a16="http://schemas.microsoft.com/office/drawing/2014/main" id="{844F6F02-C056-A703-9CB5-9506FFA9A64A}"/>
              </a:ext>
            </a:extLst>
          </p:cNvPr>
          <p:cNvSpPr txBox="1"/>
          <p:nvPr/>
        </p:nvSpPr>
        <p:spPr>
          <a:xfrm>
            <a:off x="1492493" y="4706774"/>
            <a:ext cx="10441160"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a:solidFill>
                  <a:schemeClr val="bg1"/>
                </a:solidFill>
              </a:rPr>
              <a:t>5. https://www.kaggle.com/datasets/arashnic/book-recommendation-dataset?select=Ratings.csv</a:t>
            </a:r>
          </a:p>
        </p:txBody>
      </p:sp>
      <p:sp>
        <p:nvSpPr>
          <p:cNvPr id="13" name="TextBox 19">
            <a:extLst>
              <a:ext uri="{FF2B5EF4-FFF2-40B4-BE49-F238E27FC236}">
                <a16:creationId xmlns:a16="http://schemas.microsoft.com/office/drawing/2014/main" id="{E6231887-77E8-5D29-0C6A-A9DF644C6C2C}"/>
              </a:ext>
            </a:extLst>
          </p:cNvPr>
          <p:cNvSpPr txBox="1"/>
          <p:nvPr/>
        </p:nvSpPr>
        <p:spPr>
          <a:xfrm>
            <a:off x="1492493" y="5481236"/>
            <a:ext cx="10081120"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a:solidFill>
                  <a:schemeClr val="bg1"/>
                </a:solidFill>
              </a:rPr>
              <a:t>6. https://www.youtube.com/watch?v=1YoD0fg3_EM</a:t>
            </a:r>
          </a:p>
        </p:txBody>
      </p:sp>
      <p:sp>
        <p:nvSpPr>
          <p:cNvPr id="14" name="TextBox 13">
            <a:extLst>
              <a:ext uri="{FF2B5EF4-FFF2-40B4-BE49-F238E27FC236}">
                <a16:creationId xmlns:a16="http://schemas.microsoft.com/office/drawing/2014/main" id="{B89BA4F3-AC98-F34A-F539-083E924B5AEC}"/>
              </a:ext>
            </a:extLst>
          </p:cNvPr>
          <p:cNvSpPr txBox="1"/>
          <p:nvPr/>
        </p:nvSpPr>
        <p:spPr>
          <a:xfrm>
            <a:off x="1434800" y="1861673"/>
            <a:ext cx="82835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a:solidFill>
                  <a:srgbClr val="FFFFFF"/>
                </a:solidFill>
                <a:latin typeface="Calibri"/>
              </a:rPr>
              <a:t> </a:t>
            </a:r>
            <a:r>
              <a:rPr lang="en-IN" sz="2000" baseline="0">
                <a:solidFill>
                  <a:srgbClr val="FFFFFF"/>
                </a:solidFill>
                <a:latin typeface="Calibri"/>
              </a:rPr>
              <a:t>1.  https://www.sciencedirect.com/science/article/pii/S0950705119302862</a:t>
            </a:r>
            <a:r>
              <a:rPr lang="en-IN" sz="2000" u="sng" baseline="0">
                <a:latin typeface="Calibri"/>
              </a:rPr>
              <a:t> </a:t>
            </a:r>
            <a:endParaRPr lang="en-US" sz="2000"/>
          </a:p>
        </p:txBody>
      </p:sp>
    </p:spTree>
    <p:extLst>
      <p:ext uri="{BB962C8B-B14F-4D97-AF65-F5344CB8AC3E}">
        <p14:creationId xmlns:p14="http://schemas.microsoft.com/office/powerpoint/2010/main" val="16529119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C2423C03-6F8F-12A0-8D4D-7B6076314670}"/>
              </a:ext>
            </a:extLst>
          </p:cNvPr>
          <p:cNvSpPr/>
          <p:nvPr/>
        </p:nvSpPr>
        <p:spPr>
          <a:xfrm>
            <a:off x="0" y="0"/>
            <a:ext cx="14630400" cy="822960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5" name="TextBox 2">
            <a:extLst>
              <a:ext uri="{FF2B5EF4-FFF2-40B4-BE49-F238E27FC236}">
                <a16:creationId xmlns:a16="http://schemas.microsoft.com/office/drawing/2014/main" id="{7C86CE27-9D3C-624E-33D0-7CF68631229C}"/>
              </a:ext>
            </a:extLst>
          </p:cNvPr>
          <p:cNvSpPr txBox="1"/>
          <p:nvPr/>
        </p:nvSpPr>
        <p:spPr>
          <a:xfrm>
            <a:off x="3210744" y="514400"/>
            <a:ext cx="7560840"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b="1" dirty="0">
                <a:solidFill>
                  <a:schemeClr val="bg1"/>
                </a:solidFill>
                <a:latin typeface="Fira Mono" panose="020B0509050000020004" pitchFamily="49" charset="0"/>
                <a:ea typeface="Fira Mono" panose="020B0509050000020004" pitchFamily="49" charset="0"/>
              </a:rPr>
              <a:t>Literature Review</a:t>
            </a:r>
          </a:p>
        </p:txBody>
      </p:sp>
      <p:pic>
        <p:nvPicPr>
          <p:cNvPr id="6" name="Picture 5" descr="A diagram of a book recommender&#10;&#10;Description automatically generated">
            <a:extLst>
              <a:ext uri="{FF2B5EF4-FFF2-40B4-BE49-F238E27FC236}">
                <a16:creationId xmlns:a16="http://schemas.microsoft.com/office/drawing/2014/main" id="{1AD375F3-7019-5CB8-3BFF-EE3D197843D8}"/>
              </a:ext>
            </a:extLst>
          </p:cNvPr>
          <p:cNvPicPr>
            <a:picLocks noChangeAspect="1"/>
          </p:cNvPicPr>
          <p:nvPr/>
        </p:nvPicPr>
        <p:blipFill>
          <a:blip r:embed="rId2"/>
          <a:stretch>
            <a:fillRect/>
          </a:stretch>
        </p:blipFill>
        <p:spPr>
          <a:xfrm>
            <a:off x="1771650" y="1313520"/>
            <a:ext cx="11087100" cy="5792130"/>
          </a:xfrm>
          <a:prstGeom prst="rect">
            <a:avLst/>
          </a:prstGeom>
        </p:spPr>
      </p:pic>
    </p:spTree>
    <p:extLst>
      <p:ext uri="{BB962C8B-B14F-4D97-AF65-F5344CB8AC3E}">
        <p14:creationId xmlns:p14="http://schemas.microsoft.com/office/powerpoint/2010/main" val="19978538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CB168151-9363-562D-6C40-497487DD2409}"/>
              </a:ext>
            </a:extLst>
          </p:cNvPr>
          <p:cNvSpPr/>
          <p:nvPr/>
        </p:nvSpPr>
        <p:spPr>
          <a:xfrm>
            <a:off x="0" y="0"/>
            <a:ext cx="14630400" cy="822960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5" name="TextBox 4">
            <a:extLst>
              <a:ext uri="{FF2B5EF4-FFF2-40B4-BE49-F238E27FC236}">
                <a16:creationId xmlns:a16="http://schemas.microsoft.com/office/drawing/2014/main" id="{B8FF46FD-D125-92A1-A4DD-E318E01CFAC6}"/>
              </a:ext>
            </a:extLst>
          </p:cNvPr>
          <p:cNvSpPr txBox="1"/>
          <p:nvPr/>
        </p:nvSpPr>
        <p:spPr>
          <a:xfrm>
            <a:off x="2994720" y="514400"/>
            <a:ext cx="8712968" cy="707886"/>
          </a:xfrm>
          <a:prstGeom prst="rect">
            <a:avLst/>
          </a:prstGeom>
          <a:noFill/>
        </p:spPr>
        <p:txBody>
          <a:bodyPr wrap="square" lIns="91440" tIns="45720" rIns="91440" bIns="45720" rtlCol="0" anchor="t">
            <a:spAutoFit/>
          </a:bodyPr>
          <a:lstStyle/>
          <a:p>
            <a:pPr algn="ctr"/>
            <a:r>
              <a:rPr lang="en-IN" sz="4000" b="1" dirty="0">
                <a:solidFill>
                  <a:schemeClr val="bg1"/>
                </a:solidFill>
                <a:latin typeface="Fira Mono" panose="020B0509050000020004" pitchFamily="49" charset="0"/>
                <a:ea typeface="Fira Mono" panose="020B0509050000020004" pitchFamily="49" charset="0"/>
              </a:rPr>
              <a:t>Analysis Of Research Papers</a:t>
            </a:r>
          </a:p>
        </p:txBody>
      </p:sp>
      <p:graphicFrame>
        <p:nvGraphicFramePr>
          <p:cNvPr id="7" name="Table 6">
            <a:extLst>
              <a:ext uri="{FF2B5EF4-FFF2-40B4-BE49-F238E27FC236}">
                <a16:creationId xmlns:a16="http://schemas.microsoft.com/office/drawing/2014/main" id="{287D0BF0-3567-835F-1260-5F83C2E1C097}"/>
              </a:ext>
            </a:extLst>
          </p:cNvPr>
          <p:cNvGraphicFramePr>
            <a:graphicFrameLocks noGrp="1"/>
          </p:cNvGraphicFramePr>
          <p:nvPr>
            <p:extLst>
              <p:ext uri="{D42A27DB-BD31-4B8C-83A1-F6EECF244321}">
                <p14:modId xmlns:p14="http://schemas.microsoft.com/office/powerpoint/2010/main" val="2005962653"/>
              </p:ext>
            </p:extLst>
          </p:nvPr>
        </p:nvGraphicFramePr>
        <p:xfrm>
          <a:off x="841828" y="1770742"/>
          <a:ext cx="12780739" cy="5042681"/>
        </p:xfrm>
        <a:graphic>
          <a:graphicData uri="http://schemas.openxmlformats.org/drawingml/2006/table">
            <a:tbl>
              <a:tblPr>
                <a:tableStyleId>{5C22544A-7EE6-4342-B048-85BDC9FD1C3A}</a:tableStyleId>
              </a:tblPr>
              <a:tblGrid>
                <a:gridCol w="2190308">
                  <a:extLst>
                    <a:ext uri="{9D8B030D-6E8A-4147-A177-3AD203B41FA5}">
                      <a16:colId xmlns:a16="http://schemas.microsoft.com/office/drawing/2014/main" val="196076465"/>
                    </a:ext>
                  </a:extLst>
                </a:gridCol>
                <a:gridCol w="1164927">
                  <a:extLst>
                    <a:ext uri="{9D8B030D-6E8A-4147-A177-3AD203B41FA5}">
                      <a16:colId xmlns:a16="http://schemas.microsoft.com/office/drawing/2014/main" val="2672389996"/>
                    </a:ext>
                  </a:extLst>
                </a:gridCol>
                <a:gridCol w="1641033">
                  <a:extLst>
                    <a:ext uri="{9D8B030D-6E8A-4147-A177-3AD203B41FA5}">
                      <a16:colId xmlns:a16="http://schemas.microsoft.com/office/drawing/2014/main" val="2595698968"/>
                    </a:ext>
                  </a:extLst>
                </a:gridCol>
                <a:gridCol w="2137029">
                  <a:extLst>
                    <a:ext uri="{9D8B030D-6E8A-4147-A177-3AD203B41FA5}">
                      <a16:colId xmlns:a16="http://schemas.microsoft.com/office/drawing/2014/main" val="717950639"/>
                    </a:ext>
                  </a:extLst>
                </a:gridCol>
                <a:gridCol w="2137029">
                  <a:extLst>
                    <a:ext uri="{9D8B030D-6E8A-4147-A177-3AD203B41FA5}">
                      <a16:colId xmlns:a16="http://schemas.microsoft.com/office/drawing/2014/main" val="1969833909"/>
                    </a:ext>
                  </a:extLst>
                </a:gridCol>
                <a:gridCol w="3510413">
                  <a:extLst>
                    <a:ext uri="{9D8B030D-6E8A-4147-A177-3AD203B41FA5}">
                      <a16:colId xmlns:a16="http://schemas.microsoft.com/office/drawing/2014/main" val="2645412939"/>
                    </a:ext>
                  </a:extLst>
                </a:gridCol>
              </a:tblGrid>
              <a:tr h="504268">
                <a:tc>
                  <a:txBody>
                    <a:bodyPr/>
                    <a:lstStyle/>
                    <a:p>
                      <a:pPr algn="ctr" fontAlgn="b"/>
                      <a:r>
                        <a:rPr lang="en-IN" sz="1600" b="1" u="none" strike="noStrike">
                          <a:effectLst/>
                        </a:rPr>
                        <a:t>Paper Name</a:t>
                      </a:r>
                      <a:endParaRPr lang="en-IN" sz="1600" b="1"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IN" sz="1600" b="1" u="none" strike="noStrike">
                          <a:effectLst/>
                        </a:rPr>
                        <a:t>Year of Publishing</a:t>
                      </a:r>
                      <a:endParaRPr lang="en-IN" sz="1600" b="1" i="0" u="none" strike="noStrike">
                        <a:solidFill>
                          <a:srgbClr val="000000"/>
                        </a:solidFill>
                        <a:effectLst/>
                        <a:latin typeface="Calibri" panose="020F0502020204030204" pitchFamily="34" charset="0"/>
                      </a:endParaRPr>
                    </a:p>
                  </a:txBody>
                  <a:tcPr marL="3506" marR="3506" marT="3506" marB="0" anchor="b"/>
                </a:tc>
                <a:tc>
                  <a:txBody>
                    <a:bodyPr/>
                    <a:lstStyle/>
                    <a:p>
                      <a:pPr marL="0" indent="0" algn="ctr" fontAlgn="b">
                        <a:buNone/>
                      </a:pPr>
                      <a:r>
                        <a:rPr lang="en-IN" sz="1600" b="1" u="none" strike="noStrike">
                          <a:effectLst/>
                        </a:rPr>
                        <a:t>Author Name</a:t>
                      </a:r>
                      <a:endParaRPr lang="en-IN" sz="1600" b="1"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IN" sz="1600" b="1" u="none" strike="noStrike">
                          <a:effectLst/>
                        </a:rPr>
                        <a:t>Technique Used</a:t>
                      </a:r>
                      <a:endParaRPr lang="en-IN" sz="1600" b="1"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IN" sz="1600" b="1" u="none" strike="noStrike">
                          <a:effectLst/>
                        </a:rPr>
                        <a:t>Advantage</a:t>
                      </a:r>
                      <a:endParaRPr lang="en-IN" sz="1600" b="1"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IN" sz="1600" b="1" u="none" strike="noStrike">
                          <a:effectLst/>
                        </a:rPr>
                        <a:t>Limitations</a:t>
                      </a:r>
                      <a:endParaRPr lang="en-IN" sz="1600" b="1" i="0" u="none" strike="noStrike">
                        <a:solidFill>
                          <a:srgbClr val="000000"/>
                        </a:solidFill>
                        <a:effectLst/>
                        <a:latin typeface="Calibri" panose="020F0502020204030204" pitchFamily="34" charset="0"/>
                      </a:endParaRPr>
                    </a:p>
                  </a:txBody>
                  <a:tcPr marL="3506" marR="3506" marT="3506" marB="0" anchor="b"/>
                </a:tc>
                <a:extLst>
                  <a:ext uri="{0D108BD9-81ED-4DB2-BD59-A6C34878D82A}">
                    <a16:rowId xmlns:a16="http://schemas.microsoft.com/office/drawing/2014/main" val="2745318085"/>
                  </a:ext>
                </a:extLst>
              </a:tr>
              <a:tr h="1260670">
                <a:tc>
                  <a:txBody>
                    <a:bodyPr/>
                    <a:lstStyle/>
                    <a:p>
                      <a:pPr algn="ctr" fontAlgn="ctr"/>
                      <a:r>
                        <a:rPr lang="en-US" sz="1600" u="none" strike="noStrike">
                          <a:effectLst/>
                        </a:rPr>
                        <a:t>1. A Deep Learning Approach for Multi-Criteria     Collaborative Filtering in Recommender Systems</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2019</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marL="0" indent="0" algn="ctr" fontAlgn="ctr">
                        <a:buNone/>
                      </a:pPr>
                      <a:r>
                        <a:rPr lang="en-IN" sz="1600" u="none" strike="noStrike">
                          <a:effectLst/>
                        </a:rPr>
                        <a:t>Nour Nassar, Assef Jafar, Yasser Rahhal</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Multi-Criteria     Collaborative Filtering</a:t>
                      </a:r>
                      <a:endParaRPr lang="en-IN" sz="1600" b="0"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Novel Approach</a:t>
                      </a:r>
                      <a:endParaRPr lang="en-US" sz="1600" b="0" i="0" u="none" strike="noStrike">
                        <a:solidFill>
                          <a:srgbClr val="000000"/>
                        </a:solidFill>
                        <a:effectLst/>
                        <a:latin typeface="Arial"/>
                      </a:endParaRPr>
                    </a:p>
                    <a:p>
                      <a:pPr lvl="0" algn="ctr">
                        <a:buNone/>
                      </a:pPr>
                      <a:r>
                        <a:rPr lang="en-US" sz="1600" u="none" strike="noStrike">
                          <a:effectLst/>
                        </a:rPr>
                        <a:t>2.Improved Performance</a:t>
                      </a:r>
                      <a:endParaRPr lang="en-US" sz="1600" b="0" i="0" u="none" strike="noStrike">
                        <a:solidFill>
                          <a:srgbClr val="000000"/>
                        </a:solidFill>
                        <a:effectLst/>
                        <a:latin typeface="Arial"/>
                      </a:endParaRPr>
                    </a:p>
                  </a:txBody>
                  <a:tcPr marL="3506" marR="3506" marT="3506" marB="0" anchor="b"/>
                </a:tc>
                <a:tc>
                  <a:txBody>
                    <a:bodyPr/>
                    <a:lstStyle/>
                    <a:p>
                      <a:pPr algn="ctr" fontAlgn="b"/>
                      <a:r>
                        <a:rPr lang="en-US" sz="1600" u="none" strike="noStrike">
                          <a:effectLst/>
                        </a:rPr>
                        <a:t>1. Lack of Comparison</a:t>
                      </a:r>
                      <a:endParaRPr lang="en-US" sz="1600" b="0" i="0" u="none" strike="noStrike">
                        <a:solidFill>
                          <a:srgbClr val="000000"/>
                        </a:solidFill>
                        <a:effectLst/>
                        <a:latin typeface="Arial"/>
                      </a:endParaRPr>
                    </a:p>
                    <a:p>
                      <a:pPr lvl="0" algn="ctr">
                        <a:buNone/>
                      </a:pPr>
                      <a:r>
                        <a:rPr lang="en-US" sz="1600" u="none" strike="noStrike">
                          <a:effectLst/>
                        </a:rPr>
                        <a:t>2. Dataset Specificity</a:t>
                      </a:r>
                      <a:endParaRPr lang="en-US" sz="1600" b="0" i="0" u="none" strike="noStrike">
                        <a:solidFill>
                          <a:srgbClr val="000000"/>
                        </a:solidFill>
                        <a:effectLst/>
                        <a:latin typeface="Arial"/>
                      </a:endParaRPr>
                    </a:p>
                    <a:p>
                      <a:pPr lvl="0" algn="ctr">
                        <a:buNone/>
                      </a:pPr>
                      <a:r>
                        <a:rPr lang="en-US" sz="1600" u="none" strike="noStrike">
                          <a:effectLst/>
                        </a:rPr>
                        <a:t>             3.  Complexity and Scalability</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311271788"/>
                  </a:ext>
                </a:extLst>
              </a:tr>
              <a:tr h="756402">
                <a:tc>
                  <a:txBody>
                    <a:bodyPr/>
                    <a:lstStyle/>
                    <a:p>
                      <a:pPr algn="ctr" fontAlgn="b"/>
                      <a:r>
                        <a:rPr lang="en-US" sz="1600" u="none" strike="noStrike">
                          <a:effectLst/>
                        </a:rPr>
                        <a:t>2. Book Recommendation System using Machine Learning</a:t>
                      </a:r>
                      <a:endParaRPr lang="en-US" sz="1600" b="0"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IN" sz="1600" u="none" strike="noStrike">
                          <a:effectLst/>
                        </a:rPr>
                        <a:t>2015</a:t>
                      </a:r>
                      <a:endParaRPr lang="en-IN" sz="1600" b="0" i="0" u="none" strike="noStrike">
                        <a:solidFill>
                          <a:srgbClr val="000000"/>
                        </a:solidFill>
                        <a:effectLst/>
                        <a:latin typeface="Calibri" panose="020F0502020204030204" pitchFamily="34" charset="0"/>
                      </a:endParaRPr>
                    </a:p>
                  </a:txBody>
                  <a:tcPr marL="3506" marR="3506" marT="3506" marB="0" anchor="b"/>
                </a:tc>
                <a:tc>
                  <a:txBody>
                    <a:bodyPr/>
                    <a:lstStyle/>
                    <a:p>
                      <a:pPr marL="0" indent="0" algn="ctr" fontAlgn="b">
                        <a:buNone/>
                      </a:pPr>
                      <a:r>
                        <a:rPr lang="en-IN" sz="1600" u="none" strike="noStrike">
                          <a:effectLst/>
                        </a:rPr>
                        <a:t> Fatima Ijaz</a:t>
                      </a:r>
                      <a:endParaRPr lang="en-IN" sz="1600" b="1"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IN" sz="1600" u="none" strike="noStrike">
                          <a:effectLst/>
                        </a:rPr>
                        <a:t>K-NN, and matrix factorization</a:t>
                      </a:r>
                      <a:endParaRPr lang="en-IN" sz="1600" b="0"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 Accurate Analysis </a:t>
                      </a:r>
                      <a:endParaRPr lang="en-US" sz="1600" b="0" i="0" u="none" strike="noStrike">
                        <a:solidFill>
                          <a:srgbClr val="000000"/>
                        </a:solidFill>
                        <a:effectLst/>
                        <a:latin typeface="Arial"/>
                      </a:endParaRPr>
                    </a:p>
                    <a:p>
                      <a:pPr lvl="0" algn="ctr">
                        <a:buNone/>
                      </a:pPr>
                      <a:r>
                        <a:rPr lang="en-US" sz="1600" u="none" strike="noStrike">
                          <a:effectLst/>
                        </a:rPr>
                        <a:t>2. Scalability and Efficiency</a:t>
                      </a:r>
                      <a:endParaRPr lang="en-US" sz="1600" b="0" i="0" u="none" strike="noStrike">
                        <a:solidFill>
                          <a:srgbClr val="000000"/>
                        </a:solidFill>
                        <a:effectLst/>
                        <a:latin typeface="Arial"/>
                      </a:endParaRPr>
                    </a:p>
                  </a:txBody>
                  <a:tcPr marL="3506" marR="3506" marT="3506" marB="0" anchor="b"/>
                </a:tc>
                <a:tc>
                  <a:txBody>
                    <a:bodyPr/>
                    <a:lstStyle/>
                    <a:p>
                      <a:pPr algn="ctr" fontAlgn="b"/>
                      <a:r>
                        <a:rPr lang="en-US" sz="1600" u="none" strike="noStrike">
                          <a:effectLst/>
                        </a:rPr>
                        <a:t>1. Data sparsity  </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        2. Cold Start problem</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999289575"/>
                  </a:ext>
                </a:extLst>
              </a:tr>
              <a:tr h="1008536">
                <a:tc>
                  <a:txBody>
                    <a:bodyPr/>
                    <a:lstStyle/>
                    <a:p>
                      <a:pPr algn="ctr" fontAlgn="ctr"/>
                      <a:r>
                        <a:rPr lang="en-US" sz="1600" u="none" strike="noStrike">
                          <a:effectLst/>
                        </a:rPr>
                        <a:t> 3. Personalized Book Recommendation System using Machine Learning Algorithm</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2019</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marL="0" indent="0" algn="ctr" fontAlgn="ctr">
                        <a:buNone/>
                      </a:pPr>
                      <a:r>
                        <a:rPr lang="en-IN" sz="1600" u="none" strike="noStrike">
                          <a:effectLst/>
                        </a:rPr>
                        <a:t>Dhiman Sarma, Tanni Mittra, and Mohammad Shahadat Hossain</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Machine Learning Algorithm</a:t>
                      </a:r>
                      <a:endParaRPr lang="en-IN" sz="1600" b="0"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Enhanced Accuracy </a:t>
                      </a:r>
                      <a:endParaRPr lang="en-US" sz="1600" b="0" i="0" u="none" strike="noStrike">
                        <a:solidFill>
                          <a:srgbClr val="1F1F1F"/>
                        </a:solidFill>
                        <a:effectLst/>
                        <a:latin typeface="Arial"/>
                      </a:endParaRPr>
                    </a:p>
                    <a:p>
                      <a:pPr lvl="0" algn="ctr">
                        <a:buNone/>
                      </a:pPr>
                      <a:r>
                        <a:rPr lang="en-US" sz="1600" u="none" strike="noStrike">
                          <a:effectLst/>
                        </a:rPr>
                        <a:t>2. Book-Centric Recommendations</a:t>
                      </a:r>
                      <a:endParaRPr lang="en-US" sz="1600" b="0" i="0" u="none" strike="noStrike">
                        <a:solidFill>
                          <a:srgbClr val="1F1F1F"/>
                        </a:solidFill>
                        <a:effectLst/>
                        <a:latin typeface="Arial"/>
                      </a:endParaRPr>
                    </a:p>
                  </a:txBody>
                  <a:tcPr marL="3506" marR="3506" marT="3506" marB="0" anchor="b"/>
                </a:tc>
                <a:tc>
                  <a:txBody>
                    <a:bodyPr/>
                    <a:lstStyle/>
                    <a:p>
                      <a:pPr algn="ctr" fontAlgn="b"/>
                      <a:r>
                        <a:rPr lang="en-US" sz="1600" u="none" strike="noStrike">
                          <a:effectLst/>
                        </a:rPr>
                        <a:t>1.  Neglects Timeliness  </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             2.Inability to Adapt to E-commerce</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24598033"/>
                  </a:ext>
                </a:extLst>
              </a:tr>
              <a:tr h="1512805">
                <a:tc>
                  <a:txBody>
                    <a:bodyPr/>
                    <a:lstStyle/>
                    <a:p>
                      <a:pPr algn="ctr" fontAlgn="ctr"/>
                      <a:r>
                        <a:rPr lang="en-US" sz="1600" u="none" strike="noStrike">
                          <a:effectLst/>
                        </a:rPr>
                        <a:t>4. College Library Personalized Recommendation System Based On Hybrid Recommendation Algorithm</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2020</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marL="0" indent="0" algn="ctr" fontAlgn="ctr">
                        <a:buNone/>
                      </a:pPr>
                      <a:r>
                        <a:rPr lang="en-IN" sz="1600" u="none" strike="noStrike">
                          <a:effectLst/>
                        </a:rPr>
                        <a:t>Yonghong Tiana, Bing </a:t>
                      </a:r>
                      <a:r>
                        <a:rPr lang="en-IN" sz="1600" u="none" strike="noStrike" err="1">
                          <a:effectLst/>
                        </a:rPr>
                        <a:t>Zhenga</a:t>
                      </a:r>
                      <a:r>
                        <a:rPr lang="en-IN" sz="1600" u="none" strike="noStrike">
                          <a:effectLst/>
                        </a:rPr>
                        <a:t>, Yanfang Wanga, Yue </a:t>
                      </a:r>
                      <a:r>
                        <a:rPr lang="en-IN" sz="1600" u="none" strike="noStrike" err="1">
                          <a:effectLst/>
                        </a:rPr>
                        <a:t>Zhanga</a:t>
                      </a:r>
                      <a:r>
                        <a:rPr lang="en-IN" sz="1600" u="none" strike="noStrike">
                          <a:effectLst/>
                        </a:rPr>
                        <a:t> , Qi  </a:t>
                      </a:r>
                      <a:r>
                        <a:rPr lang="en-IN" sz="1600" u="none" strike="noStrike" err="1">
                          <a:effectLst/>
                        </a:rPr>
                        <a:t>Wua</a:t>
                      </a:r>
                      <a:endParaRPr lang="en-IN" sz="1600" b="0" i="0" u="none" strike="noStrike" err="1">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Hybrid Recommendation Algorithm</a:t>
                      </a:r>
                      <a:endParaRPr lang="en-IN" sz="1600" b="0"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Boosted Precision</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2.  Reduced Data Sparsity Impact</a:t>
                      </a:r>
                      <a:endParaRPr lang="en-US" sz="1600" b="0" i="0" u="none" strike="noStrike">
                        <a:solidFill>
                          <a:srgbClr val="000000"/>
                        </a:solidFill>
                        <a:effectLst/>
                        <a:latin typeface="Arial"/>
                      </a:endParaRPr>
                    </a:p>
                  </a:txBody>
                  <a:tcPr marL="3506" marR="3506" marT="3506" marB="0" anchor="b"/>
                </a:tc>
                <a:tc>
                  <a:txBody>
                    <a:bodyPr/>
                    <a:lstStyle/>
                    <a:p>
                      <a:pPr lvl="0" algn="ctr">
                        <a:buNone/>
                      </a:pPr>
                      <a:r>
                        <a:rPr lang="en-US" sz="1600" u="none" strike="noStrike">
                          <a:effectLst/>
                        </a:rPr>
                        <a:t>1.  Privacy Concerns   </a:t>
                      </a:r>
                      <a:endParaRPr lang="en-US" sz="1600" b="0" i="0" u="none" strike="noStrike">
                        <a:solidFill>
                          <a:srgbClr val="000000"/>
                        </a:solidFill>
                        <a:effectLst/>
                        <a:latin typeface="Arial"/>
                      </a:endParaRPr>
                    </a:p>
                    <a:p>
                      <a:pPr lvl="0" algn="ctr">
                        <a:buNone/>
                      </a:pPr>
                      <a:r>
                        <a:rPr lang="en-US" sz="1600" u="none" strike="noStrike">
                          <a:effectLst/>
                        </a:rPr>
                        <a:t>             2. Bias in Recommendations  </a:t>
                      </a:r>
                      <a:endParaRPr lang="en-US" sz="1600" b="0" i="0" u="none" strike="noStrike">
                        <a:solidFill>
                          <a:srgbClr val="000000"/>
                        </a:solidFill>
                        <a:effectLst/>
                        <a:latin typeface="Arial"/>
                      </a:endParaRPr>
                    </a:p>
                    <a:p>
                      <a:pPr lvl="0" algn="ctr">
                        <a:buNone/>
                      </a:pPr>
                      <a:r>
                        <a:rPr lang="en-US" sz="1600" u="none" strike="noStrike">
                          <a:effectLst/>
                        </a:rPr>
                        <a:t>       3. Limited Scope of Recommendations</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908902039"/>
                  </a:ext>
                </a:extLst>
              </a:tr>
            </a:tbl>
          </a:graphicData>
        </a:graphic>
      </p:graphicFrame>
    </p:spTree>
    <p:extLst>
      <p:ext uri="{BB962C8B-B14F-4D97-AF65-F5344CB8AC3E}">
        <p14:creationId xmlns:p14="http://schemas.microsoft.com/office/powerpoint/2010/main" val="35417256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5620072B-1387-DAE5-1F39-6A972C9B8B10}"/>
              </a:ext>
            </a:extLst>
          </p:cNvPr>
          <p:cNvSpPr/>
          <p:nvPr/>
        </p:nvSpPr>
        <p:spPr>
          <a:xfrm>
            <a:off x="0" y="0"/>
            <a:ext cx="14630400" cy="8229600"/>
          </a:xfrm>
          <a:prstGeom prst="rect">
            <a:avLst/>
          </a:prstGeom>
          <a:solidFill>
            <a:srgbClr val="0C0C0C"/>
          </a:solidFill>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IN" sz="4000" b="1">
              <a:solidFill>
                <a:schemeClr val="bg1"/>
              </a:solidFill>
              <a:cs typeface="Calibri"/>
            </a:endParaRPr>
          </a:p>
          <a:p>
            <a:r>
              <a:rPr lang="en-US"/>
              <a:t> </a:t>
            </a:r>
          </a:p>
        </p:txBody>
      </p:sp>
      <p:graphicFrame>
        <p:nvGraphicFramePr>
          <p:cNvPr id="5" name="Table 4">
            <a:extLst>
              <a:ext uri="{FF2B5EF4-FFF2-40B4-BE49-F238E27FC236}">
                <a16:creationId xmlns:a16="http://schemas.microsoft.com/office/drawing/2014/main" id="{BC44F3F7-2855-C1F7-729A-D2EC4EFD27C9}"/>
              </a:ext>
            </a:extLst>
          </p:cNvPr>
          <p:cNvGraphicFramePr>
            <a:graphicFrameLocks noGrp="1"/>
          </p:cNvGraphicFramePr>
          <p:nvPr>
            <p:extLst>
              <p:ext uri="{D42A27DB-BD31-4B8C-83A1-F6EECF244321}">
                <p14:modId xmlns:p14="http://schemas.microsoft.com/office/powerpoint/2010/main" val="2379056850"/>
              </p:ext>
            </p:extLst>
          </p:nvPr>
        </p:nvGraphicFramePr>
        <p:xfrm>
          <a:off x="963982" y="2050597"/>
          <a:ext cx="12421380" cy="5029125"/>
        </p:xfrm>
        <a:graphic>
          <a:graphicData uri="http://schemas.openxmlformats.org/drawingml/2006/table">
            <a:tbl>
              <a:tblPr>
                <a:tableStyleId>{5C22544A-7EE6-4342-B048-85BDC9FD1C3A}</a:tableStyleId>
              </a:tblPr>
              <a:tblGrid>
                <a:gridCol w="2592288">
                  <a:extLst>
                    <a:ext uri="{9D8B030D-6E8A-4147-A177-3AD203B41FA5}">
                      <a16:colId xmlns:a16="http://schemas.microsoft.com/office/drawing/2014/main" val="1250072771"/>
                    </a:ext>
                  </a:extLst>
                </a:gridCol>
                <a:gridCol w="1080120">
                  <a:extLst>
                    <a:ext uri="{9D8B030D-6E8A-4147-A177-3AD203B41FA5}">
                      <a16:colId xmlns:a16="http://schemas.microsoft.com/office/drawing/2014/main" val="2286719227"/>
                    </a:ext>
                  </a:extLst>
                </a:gridCol>
                <a:gridCol w="1183379">
                  <a:extLst>
                    <a:ext uri="{9D8B030D-6E8A-4147-A177-3AD203B41FA5}">
                      <a16:colId xmlns:a16="http://schemas.microsoft.com/office/drawing/2014/main" val="2107272377"/>
                    </a:ext>
                  </a:extLst>
                </a:gridCol>
                <a:gridCol w="2076942">
                  <a:extLst>
                    <a:ext uri="{9D8B030D-6E8A-4147-A177-3AD203B41FA5}">
                      <a16:colId xmlns:a16="http://schemas.microsoft.com/office/drawing/2014/main" val="2488234402"/>
                    </a:ext>
                  </a:extLst>
                </a:gridCol>
                <a:gridCol w="2076942">
                  <a:extLst>
                    <a:ext uri="{9D8B030D-6E8A-4147-A177-3AD203B41FA5}">
                      <a16:colId xmlns:a16="http://schemas.microsoft.com/office/drawing/2014/main" val="3863089471"/>
                    </a:ext>
                  </a:extLst>
                </a:gridCol>
                <a:gridCol w="3411709">
                  <a:extLst>
                    <a:ext uri="{9D8B030D-6E8A-4147-A177-3AD203B41FA5}">
                      <a16:colId xmlns:a16="http://schemas.microsoft.com/office/drawing/2014/main" val="1276345247"/>
                    </a:ext>
                  </a:extLst>
                </a:gridCol>
              </a:tblGrid>
              <a:tr h="595155">
                <a:tc>
                  <a:txBody>
                    <a:bodyPr/>
                    <a:lstStyle/>
                    <a:p>
                      <a:pPr algn="ctr" fontAlgn="ctr"/>
                      <a:r>
                        <a:rPr lang="en-US" sz="1600" b="1" i="0" u="none" strike="noStrike">
                          <a:solidFill>
                            <a:srgbClr val="000000"/>
                          </a:solidFill>
                          <a:effectLst/>
                          <a:latin typeface="Calibri"/>
                        </a:rPr>
                        <a:t>Paper Name</a:t>
                      </a:r>
                      <a:r>
                        <a:rPr lang="en-US" sz="1600" b="0" i="0" u="none" strike="noStrike">
                          <a:solidFill>
                            <a:srgbClr val="000000"/>
                          </a:solidFill>
                          <a:effectLst/>
                          <a:latin typeface="Calibri"/>
                        </a:rPr>
                        <a:t> </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b="1" i="0" u="none" strike="noStrike">
                          <a:solidFill>
                            <a:srgbClr val="000000"/>
                          </a:solidFill>
                          <a:effectLst/>
                          <a:latin typeface="Calibri"/>
                        </a:rPr>
                        <a:t>Year of Publishing</a:t>
                      </a:r>
                    </a:p>
                  </a:txBody>
                  <a:tcPr marL="3506" marR="3506" marT="3506" marB="0" anchor="ctr"/>
                </a:tc>
                <a:tc>
                  <a:txBody>
                    <a:bodyPr/>
                    <a:lstStyle/>
                    <a:p>
                      <a:pPr algn="ctr" fontAlgn="b"/>
                      <a:r>
                        <a:rPr lang="en-IN" sz="1600" b="1" i="0" u="none" strike="noStrike">
                          <a:solidFill>
                            <a:srgbClr val="13343B"/>
                          </a:solidFill>
                          <a:effectLst/>
                          <a:latin typeface="Arial"/>
                        </a:rPr>
                        <a:t>Author Name</a:t>
                      </a:r>
                    </a:p>
                  </a:txBody>
                  <a:tcPr marL="3506" marR="3506" marT="3506" marB="0" anchor="b"/>
                </a:tc>
                <a:tc>
                  <a:txBody>
                    <a:bodyPr/>
                    <a:lstStyle/>
                    <a:p>
                      <a:pPr algn="ctr" fontAlgn="b"/>
                      <a:r>
                        <a:rPr lang="en-IN" sz="1600" b="1" i="0" u="none" strike="noStrike">
                          <a:solidFill>
                            <a:srgbClr val="000000"/>
                          </a:solidFill>
                          <a:effectLst/>
                          <a:latin typeface="Arial"/>
                        </a:rPr>
                        <a:t>Technique Used</a:t>
                      </a:r>
                    </a:p>
                  </a:txBody>
                  <a:tcPr marL="3506" marR="3506" marT="3506" marB="0" anchor="b"/>
                </a:tc>
                <a:tc>
                  <a:txBody>
                    <a:bodyPr/>
                    <a:lstStyle/>
                    <a:p>
                      <a:pPr algn="ctr" fontAlgn="b"/>
                      <a:r>
                        <a:rPr lang="en-IN" sz="1600" b="1" i="0" u="none" strike="noStrike">
                          <a:solidFill>
                            <a:srgbClr val="000000"/>
                          </a:solidFill>
                          <a:effectLst/>
                          <a:latin typeface="Arial"/>
                        </a:rPr>
                        <a:t>Advantages</a:t>
                      </a:r>
                    </a:p>
                  </a:txBody>
                  <a:tcPr marL="3506" marR="3506" marT="3506" marB="0" anchor="b"/>
                </a:tc>
                <a:tc>
                  <a:txBody>
                    <a:bodyPr/>
                    <a:lstStyle/>
                    <a:p>
                      <a:pPr algn="ctr" fontAlgn="b"/>
                      <a:r>
                        <a:rPr lang="en-US" sz="1600" b="1" i="0" u="none" strike="noStrike">
                          <a:solidFill>
                            <a:srgbClr val="000000"/>
                          </a:solidFill>
                          <a:effectLst/>
                          <a:latin typeface="Arial"/>
                        </a:rPr>
                        <a:t>Limitations</a:t>
                      </a:r>
                    </a:p>
                  </a:txBody>
                  <a:tcPr marL="3506" marR="3506" marT="3506" marB="0" anchor="b"/>
                </a:tc>
                <a:extLst>
                  <a:ext uri="{0D108BD9-81ED-4DB2-BD59-A6C34878D82A}">
                    <a16:rowId xmlns:a16="http://schemas.microsoft.com/office/drawing/2014/main" val="2563504426"/>
                  </a:ext>
                </a:extLst>
              </a:tr>
              <a:tr h="896114">
                <a:tc>
                  <a:txBody>
                    <a:bodyPr/>
                    <a:lstStyle/>
                    <a:p>
                      <a:pPr algn="ctr" fontAlgn="ctr"/>
                      <a:r>
                        <a:rPr lang="en-US" sz="1600" u="none" strike="noStrike">
                          <a:effectLst/>
                        </a:rPr>
                        <a:t>1. Enhancing Collaborative Filtering-Based Recommender System Using Sentiment Analysis</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2020</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Ikram Karabila ,Nossayba Darraz </a:t>
                      </a:r>
                      <a:endParaRPr lang="en-IN"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Sentiment Analysis</a:t>
                      </a:r>
                      <a:endParaRPr lang="en-IN" sz="1600" b="0" i="0" u="none" strike="noStrike">
                        <a:solidFill>
                          <a:srgbClr val="000000"/>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1.  Sentiment Analysis Integration  </a:t>
                      </a:r>
                      <a:endParaRPr lang="en-IN" sz="1600" b="0" i="0" u="none" strike="noStrike">
                        <a:solidFill>
                          <a:srgbClr val="000000"/>
                        </a:solidFill>
                        <a:effectLst/>
                        <a:latin typeface="Arial" panose="020B0604020202020204" pitchFamily="34" charset="0"/>
                      </a:endParaRPr>
                    </a:p>
                    <a:p>
                      <a:pPr lvl="0" algn="ctr">
                        <a:buNone/>
                      </a:pPr>
                      <a:r>
                        <a:rPr lang="en-IN" sz="1600" u="none" strike="noStrike">
                          <a:effectLst/>
                        </a:rPr>
                        <a:t> 2.  Collaborative Filtering Enhancement</a:t>
                      </a:r>
                      <a:endParaRPr lang="en-IN" sz="1600" b="0" i="0" u="none" strike="noStrike">
                        <a:solidFill>
                          <a:srgbClr val="000000"/>
                        </a:solidFill>
                        <a:effectLst/>
                        <a:latin typeface="Arial"/>
                      </a:endParaRPr>
                    </a:p>
                  </a:txBody>
                  <a:tcPr marL="3506" marR="3506" marT="3506" marB="0" anchor="b"/>
                </a:tc>
                <a:tc>
                  <a:txBody>
                    <a:bodyPr/>
                    <a:lstStyle/>
                    <a:p>
                      <a:pPr algn="ctr" fontAlgn="b"/>
                      <a:r>
                        <a:rPr lang="en-US" sz="1600" u="none" strike="noStrike">
                          <a:effectLst/>
                        </a:rPr>
                        <a:t>1.  Sentiment Analysis Challenges  </a:t>
                      </a:r>
                      <a:endParaRPr lang="en-US" sz="1600" b="0" i="0" u="none" strike="noStrike">
                        <a:solidFill>
                          <a:srgbClr val="000000"/>
                        </a:solidFill>
                        <a:effectLst/>
                        <a:latin typeface="Arial"/>
                      </a:endParaRPr>
                    </a:p>
                    <a:p>
                      <a:pPr lvl="0" algn="ctr">
                        <a:buNone/>
                      </a:pPr>
                      <a:r>
                        <a:rPr lang="en-US" sz="1600" u="none" strike="noStrike">
                          <a:effectLst/>
                        </a:rPr>
                        <a:t> 2.  Data Quality Issues:</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813475563"/>
                  </a:ext>
                </a:extLst>
              </a:tr>
              <a:tr h="1253532">
                <a:tc>
                  <a:txBody>
                    <a:bodyPr/>
                    <a:lstStyle/>
                    <a:p>
                      <a:pPr algn="ctr" fontAlgn="ctr"/>
                      <a:r>
                        <a:rPr lang="en-US" sz="1600" u="none" strike="noStrike">
                          <a:effectLst/>
                        </a:rPr>
                        <a:t>2. Towards the design of user-centric strategy recommendation system for </a:t>
                      </a:r>
                      <a:r>
                        <a:rPr lang="en-IN" sz="1600" b="0" i="0" kern="1200">
                          <a:solidFill>
                            <a:schemeClr val="dk1"/>
                          </a:solidFill>
                          <a:effectLst/>
                          <a:latin typeface="+mn-lt"/>
                          <a:ea typeface="+mn-ea"/>
                          <a:cs typeface="+mn-cs"/>
                        </a:rPr>
                        <a:t>Collaborative</a:t>
                      </a:r>
                      <a:r>
                        <a:rPr lang="en-US" sz="1600" u="none" strike="noStrike">
                          <a:effectLst/>
                        </a:rPr>
                        <a:t> human tasks</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2021</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Lakshita </a:t>
                      </a:r>
                      <a:r>
                        <a:rPr lang="en-IN" sz="1600" u="none" strike="noStrike" err="1">
                          <a:effectLst/>
                        </a:rPr>
                        <a:t>Dodeja</a:t>
                      </a:r>
                      <a:r>
                        <a:rPr lang="en-IN" sz="1600" u="none" strike="noStrike">
                          <a:effectLst/>
                        </a:rPr>
                        <a:t> , Pradyumna </a:t>
                      </a:r>
                      <a:r>
                        <a:rPr lang="en-IN" sz="1600" u="none" strike="noStrike" err="1">
                          <a:effectLst/>
                        </a:rPr>
                        <a:t>Tambwekar</a:t>
                      </a:r>
                      <a:endParaRPr lang="en-IN"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user-centered design</a:t>
                      </a:r>
                      <a:endParaRPr lang="en-IN" sz="1600" b="0" i="0" u="none" strike="noStrike">
                        <a:solidFill>
                          <a:srgbClr val="1F1F1F"/>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1.  Innovative User Experiment  </a:t>
                      </a:r>
                      <a:endParaRPr lang="en-IN" sz="1600" b="0" i="0" u="none" strike="noStrike">
                        <a:solidFill>
                          <a:srgbClr val="000000"/>
                        </a:solidFill>
                        <a:effectLst/>
                        <a:latin typeface="Arial" panose="020B0604020202020204" pitchFamily="34" charset="0"/>
                      </a:endParaRPr>
                    </a:p>
                    <a:p>
                      <a:pPr lvl="0" algn="ctr">
                        <a:buNone/>
                      </a:pPr>
                      <a:r>
                        <a:rPr lang="en-IN" sz="1600" u="none" strike="noStrike">
                          <a:effectLst/>
                        </a:rPr>
                        <a:t> 2. Focus Beyond Traditional Domains</a:t>
                      </a:r>
                      <a:endParaRPr lang="en-IN" sz="1600" b="0" i="0" u="none" strike="noStrike">
                        <a:solidFill>
                          <a:srgbClr val="000000"/>
                        </a:solidFill>
                        <a:effectLst/>
                        <a:latin typeface="Arial"/>
                      </a:endParaRPr>
                    </a:p>
                  </a:txBody>
                  <a:tcPr marL="3506" marR="3506" marT="3506" marB="0" anchor="b"/>
                </a:tc>
                <a:tc>
                  <a:txBody>
                    <a:bodyPr/>
                    <a:lstStyle/>
                    <a:p>
                      <a:pPr algn="ctr" fontAlgn="b"/>
                      <a:r>
                        <a:rPr lang="en-IN" sz="1600" u="none" strike="noStrike">
                          <a:effectLst/>
                        </a:rPr>
                        <a:t>1.  Focus on Perception</a:t>
                      </a:r>
                      <a:endParaRPr lang="en-IN" sz="1600" b="0" i="0" u="none" strike="noStrike">
                        <a:solidFill>
                          <a:srgbClr val="000000"/>
                        </a:solidFill>
                        <a:effectLst/>
                        <a:latin typeface="Arial"/>
                      </a:endParaRPr>
                    </a:p>
                    <a:p>
                      <a:pPr lvl="0" algn="ctr">
                        <a:buNone/>
                      </a:pPr>
                      <a:r>
                        <a:rPr lang="en-IN" sz="1600" u="none" strike="noStrike">
                          <a:effectLst/>
                        </a:rPr>
                        <a:t>2.  Generalizability</a:t>
                      </a:r>
                      <a:endParaRPr lang="en-IN"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348807457"/>
                  </a:ext>
                </a:extLst>
              </a:tr>
              <a:tr h="595155">
                <a:tc>
                  <a:txBody>
                    <a:bodyPr/>
                    <a:lstStyle/>
                    <a:p>
                      <a:pPr algn="ctr" fontAlgn="b"/>
                      <a:r>
                        <a:rPr lang="en-US" sz="1600" u="none" strike="noStrike">
                          <a:effectLst/>
                        </a:rPr>
                        <a:t>3.  AI based Book Recommender System with Hybrid Approach</a:t>
                      </a:r>
                      <a:endParaRPr lang="en-US" sz="1600" b="0"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IN" sz="1600" u="none" strike="noStrike">
                          <a:effectLst/>
                        </a:rPr>
                        <a:t>2021</a:t>
                      </a:r>
                      <a:endParaRPr lang="en-IN" sz="1600" b="0" i="0" u="none" strike="noStrike">
                        <a:solidFill>
                          <a:srgbClr val="000000"/>
                        </a:solidFill>
                        <a:effectLst/>
                        <a:latin typeface="Calibri" panose="020F0502020204030204" pitchFamily="34" charset="0"/>
                      </a:endParaRPr>
                    </a:p>
                  </a:txBody>
                  <a:tcPr marL="3506" marR="3506" marT="3506" marB="0" anchor="b"/>
                </a:tc>
                <a:tc>
                  <a:txBody>
                    <a:bodyPr/>
                    <a:lstStyle/>
                    <a:p>
                      <a:pPr algn="ctr" fontAlgn="b"/>
                      <a:r>
                        <a:rPr lang="en-US" sz="1600" u="none" strike="noStrike">
                          <a:effectLst/>
                        </a:rPr>
                        <a:t>Mercy Milcah Y. and Moorthi K.</a:t>
                      </a:r>
                      <a:endParaRPr lang="en-US"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Hybrid Approach</a:t>
                      </a:r>
                      <a:endParaRPr lang="en-IN"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 Hybrid approach  </a:t>
                      </a:r>
                      <a:endParaRPr lang="en-US" sz="1600" b="0" i="0" u="none" strike="noStrike">
                        <a:solidFill>
                          <a:srgbClr val="13343B"/>
                        </a:solidFill>
                        <a:effectLst/>
                        <a:latin typeface="Arial" panose="020B0604020202020204" pitchFamily="34" charset="0"/>
                      </a:endParaRPr>
                    </a:p>
                    <a:p>
                      <a:pPr lvl="0" algn="ctr">
                        <a:buNone/>
                      </a:pPr>
                      <a:r>
                        <a:rPr lang="en-US" sz="1600" u="none" strike="noStrike">
                          <a:effectLst/>
                        </a:rPr>
                        <a:t>2.   Matrix factorization </a:t>
                      </a:r>
                      <a:endParaRPr lang="en-US" sz="1600" b="0" i="0" u="none" strike="noStrike">
                        <a:solidFill>
                          <a:srgbClr val="13343B"/>
                        </a:solidFill>
                        <a:effectLst/>
                        <a:latin typeface="Arial"/>
                      </a:endParaRPr>
                    </a:p>
                  </a:txBody>
                  <a:tcPr marL="3506" marR="3506" marT="3506" marB="0" anchor="b"/>
                </a:tc>
                <a:tc>
                  <a:txBody>
                    <a:bodyPr/>
                    <a:lstStyle/>
                    <a:p>
                      <a:pPr algn="ctr" fontAlgn="b"/>
                      <a:r>
                        <a:rPr lang="en-US" sz="1600" u="none" strike="noStrike">
                          <a:effectLst/>
                        </a:rPr>
                        <a:t>1. Data sparsity    </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2.    Cold-start problem</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102748466"/>
                  </a:ext>
                </a:extLst>
              </a:tr>
              <a:tr h="990032">
                <a:tc>
                  <a:txBody>
                    <a:bodyPr/>
                    <a:lstStyle/>
                    <a:p>
                      <a:pPr algn="ctr" fontAlgn="ctr"/>
                      <a:r>
                        <a:rPr lang="en-US" sz="1600" u="none" strike="noStrike">
                          <a:effectLst/>
                        </a:rPr>
                        <a:t>4.  Pattern‑based hybrid book recommendation system using semantic relationship.</a:t>
                      </a:r>
                      <a:endParaRPr lang="en-US"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ctr"/>
                      <a:r>
                        <a:rPr lang="en-IN" sz="1600" u="none" strike="noStrike">
                          <a:effectLst/>
                        </a:rPr>
                        <a:t>2021</a:t>
                      </a:r>
                      <a:endParaRPr lang="en-IN" sz="1600" b="0" i="0" u="none" strike="noStrike">
                        <a:solidFill>
                          <a:srgbClr val="000000"/>
                        </a:solidFill>
                        <a:effectLst/>
                        <a:latin typeface="Calibri" panose="020F0502020204030204" pitchFamily="34" charset="0"/>
                      </a:endParaRPr>
                    </a:p>
                  </a:txBody>
                  <a:tcPr marL="3506" marR="3506" marT="3506" marB="0" anchor="ctr"/>
                </a:tc>
                <a:tc>
                  <a:txBody>
                    <a:bodyPr/>
                    <a:lstStyle/>
                    <a:p>
                      <a:pPr algn="ctr" fontAlgn="b"/>
                      <a:r>
                        <a:rPr lang="en-IN" sz="1600" u="none" strike="noStrike">
                          <a:effectLst/>
                        </a:rPr>
                        <a:t>Fikadu Wayesa , Mesfin Leranso , Girma Asefa &amp;  Kedir.</a:t>
                      </a:r>
                      <a:endParaRPr lang="en-IN"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IN" sz="1600" u="none" strike="noStrike">
                          <a:effectLst/>
                        </a:rPr>
                        <a:t>semantic relationship.</a:t>
                      </a:r>
                      <a:endParaRPr lang="en-IN" sz="1600" b="0" i="0" u="none" strike="noStrike">
                        <a:solidFill>
                          <a:srgbClr val="13343B"/>
                        </a:solidFill>
                        <a:effectLst/>
                        <a:latin typeface="Arial" panose="020B0604020202020204" pitchFamily="34" charset="0"/>
                      </a:endParaRPr>
                    </a:p>
                  </a:txBody>
                  <a:tcPr marL="3506" marR="3506" marT="3506" marB="0" anchor="b"/>
                </a:tc>
                <a:tc>
                  <a:txBody>
                    <a:bodyPr/>
                    <a:lstStyle/>
                    <a:p>
                      <a:pPr algn="ctr" fontAlgn="b"/>
                      <a:r>
                        <a:rPr lang="en-US" sz="1600" u="none" strike="noStrike">
                          <a:effectLst/>
                        </a:rPr>
                        <a:t>1 .Increased Scalability through Clustering</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 2. Demonstrated Effectiveness with IR Metrics</a:t>
                      </a:r>
                      <a:endParaRPr lang="en-US" sz="1600" b="0" i="0" u="none" strike="noStrike">
                        <a:solidFill>
                          <a:srgbClr val="000000"/>
                        </a:solidFill>
                        <a:effectLst/>
                        <a:latin typeface="Arial"/>
                      </a:endParaRPr>
                    </a:p>
                  </a:txBody>
                  <a:tcPr marL="3506" marR="3506" marT="3506" marB="0" anchor="b"/>
                </a:tc>
                <a:tc>
                  <a:txBody>
                    <a:bodyPr/>
                    <a:lstStyle/>
                    <a:p>
                      <a:pPr algn="ctr" fontAlgn="b"/>
                      <a:r>
                        <a:rPr lang="en-US" sz="1600" u="none" strike="noStrike">
                          <a:effectLst/>
                        </a:rPr>
                        <a:t>1. Data Quality and Complexity  </a:t>
                      </a:r>
                      <a:endParaRPr lang="en-US" sz="1600" b="0" i="0" u="none" strike="noStrike">
                        <a:solidFill>
                          <a:srgbClr val="000000"/>
                        </a:solidFill>
                        <a:effectLst/>
                        <a:latin typeface="Arial" panose="020B0604020202020204" pitchFamily="34" charset="0"/>
                      </a:endParaRPr>
                    </a:p>
                    <a:p>
                      <a:pPr lvl="0" algn="ctr">
                        <a:buNone/>
                      </a:pPr>
                      <a:r>
                        <a:rPr lang="en-US" sz="1600" u="none" strike="noStrike">
                          <a:effectLst/>
                        </a:rPr>
                        <a:t>2.  Computational Cost  </a:t>
                      </a:r>
                      <a:endParaRPr lang="en-US" sz="1600" b="0" i="0" u="none" strike="noStrike">
                        <a:solidFill>
                          <a:srgbClr val="000000"/>
                        </a:solidFill>
                        <a:effectLst/>
                        <a:latin typeface="Arial"/>
                      </a:endParaRPr>
                    </a:p>
                    <a:p>
                      <a:pPr lvl="0" algn="ctr">
                        <a:buNone/>
                      </a:pPr>
                      <a:r>
                        <a:rPr lang="en-US" sz="1600" u="none" strike="noStrike">
                          <a:effectLst/>
                        </a:rPr>
                        <a:t>3. Bias in Underlying Data</a:t>
                      </a:r>
                      <a:endParaRPr lang="en-US" sz="1600" b="0" i="0" u="none" strike="noStrike">
                        <a:solidFill>
                          <a:srgbClr val="000000"/>
                        </a:solidFill>
                        <a:effectLst/>
                        <a:latin typeface="Arial"/>
                      </a:endParaRPr>
                    </a:p>
                  </a:txBody>
                  <a:tcPr marL="3506" marR="3506" marT="3506" marB="0" anchor="b"/>
                </a:tc>
                <a:extLst>
                  <a:ext uri="{0D108BD9-81ED-4DB2-BD59-A6C34878D82A}">
                    <a16:rowId xmlns:a16="http://schemas.microsoft.com/office/drawing/2014/main" val="335835163"/>
                  </a:ext>
                </a:extLst>
              </a:tr>
            </a:tbl>
          </a:graphicData>
        </a:graphic>
      </p:graphicFrame>
      <p:sp>
        <p:nvSpPr>
          <p:cNvPr id="7" name="TextBox 6">
            <a:extLst>
              <a:ext uri="{FF2B5EF4-FFF2-40B4-BE49-F238E27FC236}">
                <a16:creationId xmlns:a16="http://schemas.microsoft.com/office/drawing/2014/main" id="{7413BDC1-9C2C-41C7-A827-60B597C6B58A}"/>
              </a:ext>
            </a:extLst>
          </p:cNvPr>
          <p:cNvSpPr txBox="1"/>
          <p:nvPr/>
        </p:nvSpPr>
        <p:spPr>
          <a:xfrm>
            <a:off x="2685142" y="907142"/>
            <a:ext cx="931057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000" b="1" dirty="0">
                <a:solidFill>
                  <a:schemeClr val="bg1"/>
                </a:solidFill>
                <a:latin typeface="Fira Mono" panose="020B0509050000020004" pitchFamily="49" charset="0"/>
                <a:ea typeface="Fira Mono" panose="020B0509050000020004" pitchFamily="49" charset="0"/>
                <a:cs typeface="Calibri"/>
              </a:rPr>
              <a:t>Analysis Of Research Papers</a:t>
            </a:r>
            <a:endParaRPr lang="en-US" sz="4000" dirty="0">
              <a:solidFill>
                <a:schemeClr val="bg1"/>
              </a:solidFill>
              <a:latin typeface="Fira Mono" panose="020B0509050000020004" pitchFamily="49" charset="0"/>
              <a:ea typeface="Fira Mono" panose="020B0509050000020004" pitchFamily="49" charset="0"/>
              <a:cs typeface="Calibri"/>
            </a:endParaRPr>
          </a:p>
          <a:p>
            <a:pPr algn="l"/>
            <a:endParaRPr lang="en-US" dirty="0">
              <a:latin typeface="Fira Mono" panose="020B0509050000020004" pitchFamily="49" charset="0"/>
              <a:ea typeface="Fira Mono" panose="020B0509050000020004" pitchFamily="49" charset="0"/>
            </a:endParaRPr>
          </a:p>
        </p:txBody>
      </p:sp>
    </p:spTree>
    <p:extLst>
      <p:ext uri="{BB962C8B-B14F-4D97-AF65-F5344CB8AC3E}">
        <p14:creationId xmlns:p14="http://schemas.microsoft.com/office/powerpoint/2010/main" val="240803077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2CA8513-22AC-F913-09A9-C4A50E7AAE94}"/>
              </a:ext>
            </a:extLst>
          </p:cNvPr>
          <p:cNvSpPr>
            <a:spLocks noGrp="1"/>
          </p:cNvSpPr>
          <p:nvPr>
            <p:ph type="subTitle" idx="1"/>
          </p:nvPr>
        </p:nvSpPr>
        <p:spPr>
          <a:xfrm>
            <a:off x="1454724" y="4306332"/>
            <a:ext cx="11328041" cy="1944216"/>
          </a:xfrm>
        </p:spPr>
        <p:txBody>
          <a:bodyPr>
            <a:noAutofit/>
          </a:bodyPr>
          <a:lstStyle/>
          <a:p>
            <a:pPr marL="342900" indent="-342900">
              <a:buFont typeface="Arial" panose="020B0604020202020204" pitchFamily="34" charset="0"/>
              <a:buChar char="•"/>
            </a:pPr>
            <a:r>
              <a:rPr lang="en-US" sz="3500" b="0" i="0" dirty="0">
                <a:solidFill>
                  <a:srgbClr val="ECECEC"/>
                </a:solidFill>
                <a:effectLst/>
                <a:highlight>
                  <a:srgbClr val="212121"/>
                </a:highlight>
                <a:latin typeface="Söhne"/>
              </a:rPr>
              <a:t>"</a:t>
            </a:r>
            <a:r>
              <a:rPr lang="en-US" sz="3500" b="1" i="0" dirty="0">
                <a:solidFill>
                  <a:srgbClr val="ECECEC"/>
                </a:solidFill>
                <a:effectLst/>
                <a:highlight>
                  <a:srgbClr val="212121"/>
                </a:highlight>
                <a:latin typeface="Söhne"/>
              </a:rPr>
              <a:t>Create a book recommender system that suggests new books to users based on their preferences and past ratings, even for books they haven't rated yet."</a:t>
            </a:r>
            <a:endParaRPr lang="en-IN" sz="3500" b="1" dirty="0"/>
          </a:p>
        </p:txBody>
      </p:sp>
      <p:grpSp>
        <p:nvGrpSpPr>
          <p:cNvPr id="2" name="Group 1">
            <a:extLst>
              <a:ext uri="{FF2B5EF4-FFF2-40B4-BE49-F238E27FC236}">
                <a16:creationId xmlns:a16="http://schemas.microsoft.com/office/drawing/2014/main" id="{DD2B8FEB-CBC2-8769-D333-3463B003B035}"/>
              </a:ext>
            </a:extLst>
          </p:cNvPr>
          <p:cNvGrpSpPr/>
          <p:nvPr/>
        </p:nvGrpSpPr>
        <p:grpSpPr>
          <a:xfrm>
            <a:off x="906488" y="1162472"/>
            <a:ext cx="12424514" cy="1151279"/>
            <a:chOff x="0" y="6630"/>
            <a:chExt cx="12424514" cy="1151279"/>
          </a:xfrm>
        </p:grpSpPr>
        <p:sp>
          <p:nvSpPr>
            <p:cNvPr id="3" name="Rectangle: Rounded Corners 2">
              <a:extLst>
                <a:ext uri="{FF2B5EF4-FFF2-40B4-BE49-F238E27FC236}">
                  <a16:creationId xmlns:a16="http://schemas.microsoft.com/office/drawing/2014/main" id="{F37CC152-B80F-2AB0-769B-FE1236769511}"/>
                </a:ext>
              </a:extLst>
            </p:cNvPr>
            <p:cNvSpPr/>
            <p:nvPr/>
          </p:nvSpPr>
          <p:spPr>
            <a:xfrm>
              <a:off x="0" y="6630"/>
              <a:ext cx="12424514" cy="1151279"/>
            </a:xfrm>
            <a:prstGeom prst="roundRect">
              <a:avLst/>
            </a:prstGeom>
            <a:solidFill>
              <a:srgbClr val="7E023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Rectangle: Rounded Corners 4">
              <a:extLst>
                <a:ext uri="{FF2B5EF4-FFF2-40B4-BE49-F238E27FC236}">
                  <a16:creationId xmlns:a16="http://schemas.microsoft.com/office/drawing/2014/main" id="{22E4EA45-662D-F9A0-D02D-B974633F8B19}"/>
                </a:ext>
              </a:extLst>
            </p:cNvPr>
            <p:cNvSpPr txBox="1"/>
            <p:nvPr/>
          </p:nvSpPr>
          <p:spPr>
            <a:xfrm>
              <a:off x="56201" y="62831"/>
              <a:ext cx="12312112" cy="10388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endParaRPr lang="en-IN" sz="4800" kern="1200" dirty="0">
                <a:latin typeface="Fira Mono" panose="020B0509050000020004" pitchFamily="49" charset="0"/>
                <a:ea typeface="Fira Mono" panose="020B0509050000020004" pitchFamily="49" charset="0"/>
              </a:endParaRPr>
            </a:p>
          </p:txBody>
        </p:sp>
      </p:grpSp>
      <p:sp>
        <p:nvSpPr>
          <p:cNvPr id="10" name="TextBox 9">
            <a:extLst>
              <a:ext uri="{FF2B5EF4-FFF2-40B4-BE49-F238E27FC236}">
                <a16:creationId xmlns:a16="http://schemas.microsoft.com/office/drawing/2014/main" id="{33F9A793-6C13-EC82-C6D3-0BB2C9E523D3}"/>
              </a:ext>
            </a:extLst>
          </p:cNvPr>
          <p:cNvSpPr txBox="1"/>
          <p:nvPr/>
        </p:nvSpPr>
        <p:spPr>
          <a:xfrm>
            <a:off x="1574129" y="1211509"/>
            <a:ext cx="11089232" cy="1089529"/>
          </a:xfrm>
          <a:prstGeom prst="rect">
            <a:avLst/>
          </a:prstGeom>
          <a:noFill/>
        </p:spPr>
        <p:txBody>
          <a:bodyPr wrap="square">
            <a:spAutoFit/>
          </a:bodyPr>
          <a:lstStyle/>
          <a:p>
            <a:pPr algn="ctr"/>
            <a:r>
              <a:rPr kumimoji="0" lang="en-IN" sz="648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Fira Mono" panose="020B0509050000020004" pitchFamily="49" charset="0"/>
                <a:ea typeface="Fira Mono" panose="020B0509050000020004" pitchFamily="49" charset="0"/>
              </a:rPr>
              <a:t>Problem Formation</a:t>
            </a:r>
            <a:endParaRPr lang="en-IN" dirty="0">
              <a:latin typeface="Fira Mono" panose="020B0509050000020004" pitchFamily="49" charset="0"/>
              <a:ea typeface="Fira Mono" panose="020B0509050000020004" pitchFamily="49" charset="0"/>
            </a:endParaRPr>
          </a:p>
        </p:txBody>
      </p:sp>
      <p:sp>
        <p:nvSpPr>
          <p:cNvPr id="7" name="Arrow: Down 6">
            <a:extLst>
              <a:ext uri="{FF2B5EF4-FFF2-40B4-BE49-F238E27FC236}">
                <a16:creationId xmlns:a16="http://schemas.microsoft.com/office/drawing/2014/main" id="{995AE335-FFCC-B763-21C3-B1FE185E2A33}"/>
              </a:ext>
            </a:extLst>
          </p:cNvPr>
          <p:cNvSpPr/>
          <p:nvPr/>
        </p:nvSpPr>
        <p:spPr>
          <a:xfrm>
            <a:off x="6307088" y="2661969"/>
            <a:ext cx="1008112" cy="129614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826407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3168-5FC2-3E27-439A-DA8B40019F26}"/>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37D00329-A786-4BA2-FC53-9CC06252FBEA}"/>
              </a:ext>
            </a:extLst>
          </p:cNvPr>
          <p:cNvSpPr>
            <a:spLocks noGrp="1"/>
          </p:cNvSpPr>
          <p:nvPr>
            <p:ph idx="1"/>
          </p:nvPr>
        </p:nvSpPr>
        <p:spPr/>
        <p:txBody>
          <a:bodyPr>
            <a:normAutofit lnSpcReduction="10000"/>
          </a:bodyPr>
          <a:lstStyle/>
          <a:p>
            <a:pPr algn="l">
              <a:buFont typeface="Arial" panose="020B0604020202020204" pitchFamily="34" charset="0"/>
              <a:buChar char="•"/>
            </a:pPr>
            <a:endParaRPr lang="en-GB" b="0" i="0"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Conduct Exploratory Data Analysis (EDA) on datasets to gain insights into the underlying data structures and distributions.</a:t>
            </a:r>
            <a:endParaRPr lang="en-GB" dirty="0">
              <a:solidFill>
                <a:srgbClr val="ECECEC"/>
              </a:solidFill>
              <a:effectLst/>
              <a:highlight>
                <a:srgbClr val="212121"/>
              </a:highlight>
              <a:latin typeface="Söhne"/>
            </a:endParaRPr>
          </a:p>
          <a:p>
            <a:pPr algn="l">
              <a:buFont typeface="Arial" panose="020B0604020202020204" pitchFamily="34" charset="0"/>
              <a:buChar char="•"/>
            </a:pPr>
            <a:r>
              <a:rPr lang="en-GB" b="0" i="0" dirty="0">
                <a:solidFill>
                  <a:srgbClr val="ECECEC"/>
                </a:solidFill>
                <a:effectLst/>
                <a:highlight>
                  <a:srgbClr val="212121"/>
                </a:highlight>
                <a:latin typeface="Söhne"/>
              </a:rPr>
              <a:t>Implement Popularity and collaborative filtering techniques to analyse user interactions and similarities to generate accurate recommendations.</a:t>
            </a:r>
          </a:p>
          <a:p>
            <a:pPr algn="l">
              <a:buFont typeface="Arial" panose="020B0604020202020204" pitchFamily="34" charset="0"/>
              <a:buChar char="•"/>
            </a:pPr>
            <a:r>
              <a:rPr lang="en-GB" b="0" i="0" dirty="0">
                <a:solidFill>
                  <a:srgbClr val="ECECEC"/>
                </a:solidFill>
                <a:effectLst/>
                <a:highlight>
                  <a:srgbClr val="212121"/>
                </a:highlight>
                <a:latin typeface="Söhne"/>
              </a:rPr>
              <a:t>Incorporate content-based filtering to consider book attributes such as genre, author, and topic to enhance recommendation relevance.</a:t>
            </a:r>
          </a:p>
          <a:p>
            <a:pPr algn="l">
              <a:buFont typeface="Arial" panose="020B0604020202020204" pitchFamily="34" charset="0"/>
              <a:buChar char="•"/>
            </a:pPr>
            <a:r>
              <a:rPr lang="en-GB" b="0" i="0" dirty="0">
                <a:solidFill>
                  <a:srgbClr val="ECECEC"/>
                </a:solidFill>
                <a:effectLst/>
                <a:highlight>
                  <a:srgbClr val="212121"/>
                </a:highlight>
                <a:latin typeface="Söhne"/>
              </a:rPr>
              <a:t>Explore hybrid recommendation approaches combining collaborative and content-based filtering for improved accuracy.</a:t>
            </a:r>
          </a:p>
          <a:p>
            <a:pPr algn="l">
              <a:buFont typeface="Arial" panose="020B0604020202020204" pitchFamily="34" charset="0"/>
              <a:buChar char="•"/>
            </a:pPr>
            <a:r>
              <a:rPr lang="en-GB" b="0" i="0" dirty="0">
                <a:solidFill>
                  <a:srgbClr val="ECECEC"/>
                </a:solidFill>
                <a:effectLst/>
                <a:highlight>
                  <a:srgbClr val="212121"/>
                </a:highlight>
                <a:latin typeface="Söhne"/>
              </a:rPr>
              <a:t>Evaluate the performance of the recommendation system using metrics like precision, recall, and Mean Absolute Error (MAE).</a:t>
            </a:r>
          </a:p>
          <a:p>
            <a:endParaRPr lang="en-IN" dirty="0"/>
          </a:p>
        </p:txBody>
      </p:sp>
      <p:sp>
        <p:nvSpPr>
          <p:cNvPr id="5" name="Rectangle: Rounded Corners 4">
            <a:extLst>
              <a:ext uri="{FF2B5EF4-FFF2-40B4-BE49-F238E27FC236}">
                <a16:creationId xmlns:a16="http://schemas.microsoft.com/office/drawing/2014/main" id="{776F0209-F413-F751-E243-E9A03266160C}"/>
              </a:ext>
            </a:extLst>
          </p:cNvPr>
          <p:cNvSpPr/>
          <p:nvPr/>
        </p:nvSpPr>
        <p:spPr>
          <a:xfrm>
            <a:off x="1096554" y="658416"/>
            <a:ext cx="12424514" cy="1151279"/>
          </a:xfrm>
          <a:prstGeom prst="roundRect">
            <a:avLst/>
          </a:prstGeom>
          <a:solidFill>
            <a:srgbClr val="7E023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GB" sz="4400" dirty="0">
                <a:latin typeface="Fira Mono" panose="020B0509050000020004" pitchFamily="49" charset="0"/>
                <a:ea typeface="Fira Mono" panose="020B0509050000020004" pitchFamily="49" charset="0"/>
              </a:rPr>
              <a:t>Objectives</a:t>
            </a:r>
            <a:endParaRPr lang="en-IN" sz="4400" dirty="0">
              <a:latin typeface="Fira Mono" panose="020B0509050000020004" pitchFamily="49" charset="0"/>
              <a:ea typeface="Fira Mono" panose="020B0509050000020004" pitchFamily="49" charset="0"/>
            </a:endParaRPr>
          </a:p>
        </p:txBody>
      </p:sp>
    </p:spTree>
    <p:extLst>
      <p:ext uri="{BB962C8B-B14F-4D97-AF65-F5344CB8AC3E}">
        <p14:creationId xmlns:p14="http://schemas.microsoft.com/office/powerpoint/2010/main" val="4401563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16" y="61664"/>
            <a:ext cx="14630400" cy="8229600"/>
          </a:xfrm>
          <a:prstGeom prst="rect">
            <a:avLst/>
          </a:prstGeom>
          <a:solidFill>
            <a:srgbClr val="0C0C0C"/>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11203632" y="0"/>
            <a:ext cx="3426768" cy="8229600"/>
          </a:xfrm>
          <a:prstGeom prst="rect">
            <a:avLst/>
          </a:prstGeom>
        </p:spPr>
      </p:pic>
      <p:sp>
        <p:nvSpPr>
          <p:cNvPr id="5" name="Text 1"/>
          <p:cNvSpPr/>
          <p:nvPr/>
        </p:nvSpPr>
        <p:spPr>
          <a:xfrm>
            <a:off x="833198" y="553760"/>
            <a:ext cx="4537785" cy="755095"/>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Our Datasets</a:t>
            </a:r>
            <a:endParaRPr lang="en-US" sz="4374" dirty="0"/>
          </a:p>
        </p:txBody>
      </p:sp>
      <p:pic>
        <p:nvPicPr>
          <p:cNvPr id="6" name="Image 2" descr="preencoded.png"/>
          <p:cNvPicPr>
            <a:picLocks noChangeAspect="1"/>
          </p:cNvPicPr>
          <p:nvPr/>
        </p:nvPicPr>
        <p:blipFill>
          <a:blip r:embed="rId5"/>
          <a:stretch>
            <a:fillRect/>
          </a:stretch>
        </p:blipFill>
        <p:spPr>
          <a:xfrm>
            <a:off x="833199" y="1642110"/>
            <a:ext cx="1110972" cy="1990963"/>
          </a:xfrm>
          <a:prstGeom prst="rect">
            <a:avLst/>
          </a:prstGeom>
        </p:spPr>
      </p:pic>
      <p:sp>
        <p:nvSpPr>
          <p:cNvPr id="7" name="Text 2"/>
          <p:cNvSpPr/>
          <p:nvPr/>
        </p:nvSpPr>
        <p:spPr>
          <a:xfrm>
            <a:off x="2277428" y="1753196"/>
            <a:ext cx="2923082" cy="458271"/>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Books.csv</a:t>
            </a:r>
            <a:endParaRPr lang="en-US" sz="2187" dirty="0"/>
          </a:p>
        </p:txBody>
      </p:sp>
      <p:sp>
        <p:nvSpPr>
          <p:cNvPr id="8" name="Text 3"/>
          <p:cNvSpPr/>
          <p:nvPr/>
        </p:nvSpPr>
        <p:spPr>
          <a:xfrm>
            <a:off x="2277428" y="2344698"/>
            <a:ext cx="8926204" cy="1283995"/>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This file contains information about books, including their ISBN, title, author, year of publication, publisher, and cover image URLs. It serves as the primary source of book metadata for the recommendation system</a:t>
            </a:r>
            <a:r>
              <a:rPr lang="en-US" sz="2000" b="1" dirty="0">
                <a:solidFill>
                  <a:srgbClr val="E5E0DF"/>
                </a:solidFill>
                <a:latin typeface="Overpass" pitchFamily="34" charset="0"/>
                <a:ea typeface="Overpass" pitchFamily="34" charset="-122"/>
                <a:cs typeface="Overpass" pitchFamily="34" charset="-120"/>
              </a:rPr>
              <a:t>.</a:t>
            </a:r>
            <a:endParaRPr lang="en-US" sz="2000" b="1" dirty="0"/>
          </a:p>
        </p:txBody>
      </p:sp>
      <p:pic>
        <p:nvPicPr>
          <p:cNvPr id="9" name="Image 3" descr="preencoded.png"/>
          <p:cNvPicPr>
            <a:picLocks noChangeAspect="1"/>
          </p:cNvPicPr>
          <p:nvPr/>
        </p:nvPicPr>
        <p:blipFill>
          <a:blip r:embed="rId6"/>
          <a:stretch>
            <a:fillRect/>
          </a:stretch>
        </p:blipFill>
        <p:spPr>
          <a:xfrm>
            <a:off x="833199" y="3633073"/>
            <a:ext cx="1110972" cy="1990963"/>
          </a:xfrm>
          <a:prstGeom prst="rect">
            <a:avLst/>
          </a:prstGeom>
        </p:spPr>
      </p:pic>
      <p:sp>
        <p:nvSpPr>
          <p:cNvPr id="10" name="Text 4"/>
          <p:cNvSpPr/>
          <p:nvPr/>
        </p:nvSpPr>
        <p:spPr>
          <a:xfrm>
            <a:off x="2277427" y="3761924"/>
            <a:ext cx="2923083" cy="440506"/>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Ratings.csv</a:t>
            </a:r>
            <a:endParaRPr lang="en-US" sz="2187" dirty="0"/>
          </a:p>
        </p:txBody>
      </p:sp>
      <p:sp>
        <p:nvSpPr>
          <p:cNvPr id="11" name="Text 5"/>
          <p:cNvSpPr/>
          <p:nvPr/>
        </p:nvSpPr>
        <p:spPr>
          <a:xfrm>
            <a:off x="2277428" y="4335661"/>
            <a:ext cx="8494156" cy="1066205"/>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This file contains user ratings for books. These ratings are crucial for training the recommendation algorithms and understanding user preferen</a:t>
            </a:r>
            <a:r>
              <a:rPr lang="en-US" sz="2000" b="1" dirty="0">
                <a:solidFill>
                  <a:srgbClr val="E5E0DF"/>
                </a:solidFill>
                <a:latin typeface="Overpass" pitchFamily="34" charset="0"/>
                <a:ea typeface="Overpass" pitchFamily="34" charset="-122"/>
                <a:cs typeface="Overpass" pitchFamily="34" charset="-120"/>
              </a:rPr>
              <a:t>ces.</a:t>
            </a:r>
            <a:endParaRPr lang="en-US" sz="2000" b="1" dirty="0"/>
          </a:p>
        </p:txBody>
      </p:sp>
      <p:pic>
        <p:nvPicPr>
          <p:cNvPr id="12" name="Image 4" descr="preencoded.png"/>
          <p:cNvPicPr>
            <a:picLocks noChangeAspect="1"/>
          </p:cNvPicPr>
          <p:nvPr/>
        </p:nvPicPr>
        <p:blipFill>
          <a:blip r:embed="rId7"/>
          <a:stretch>
            <a:fillRect/>
          </a:stretch>
        </p:blipFill>
        <p:spPr>
          <a:xfrm>
            <a:off x="833199" y="5624036"/>
            <a:ext cx="1110972" cy="1990963"/>
          </a:xfrm>
          <a:prstGeom prst="rect">
            <a:avLst/>
          </a:prstGeom>
        </p:spPr>
      </p:pic>
      <p:sp>
        <p:nvSpPr>
          <p:cNvPr id="13" name="Text 6"/>
          <p:cNvSpPr/>
          <p:nvPr/>
        </p:nvSpPr>
        <p:spPr>
          <a:xfrm>
            <a:off x="2277428" y="5619656"/>
            <a:ext cx="2923082" cy="573737"/>
          </a:xfrm>
          <a:prstGeom prst="rect">
            <a:avLst/>
          </a:prstGeom>
          <a:noFill/>
        </p:spPr>
        <p:txBody>
          <a:bodyPr wrap="non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Users.csv </a:t>
            </a:r>
            <a:endParaRPr lang="en-US" sz="2187" dirty="0"/>
          </a:p>
        </p:txBody>
      </p:sp>
      <p:sp>
        <p:nvSpPr>
          <p:cNvPr id="14" name="Text 7"/>
          <p:cNvSpPr/>
          <p:nvPr/>
        </p:nvSpPr>
        <p:spPr>
          <a:xfrm>
            <a:off x="2277428" y="6108834"/>
            <a:ext cx="8062108" cy="1283995"/>
          </a:xfrm>
          <a:prstGeom prst="rect">
            <a:avLst/>
          </a:prstGeom>
          <a:noFill/>
        </p:spPr>
        <p:txBody>
          <a:bodyPr wrap="square"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b="1" dirty="0">
                <a:solidFill>
                  <a:srgbClr val="E5E0DF"/>
                </a:solidFill>
                <a:latin typeface="CentSchbkCyrill BT" panose="02040603050705020303" pitchFamily="18" charset="-52"/>
                <a:ea typeface="Overpass" pitchFamily="34" charset="-122"/>
                <a:cs typeface="Overpass" pitchFamily="34" charset="-120"/>
              </a:rPr>
              <a:t>This file contains user data, including anonymized user IDs and demographic information (location, age) . This data helps the system personalize recommendations based on user characteristics.</a:t>
            </a:r>
            <a:endParaRPr lang="en-US" sz="2000" b="1" dirty="0">
              <a:latin typeface="CentSchbkCyrill BT" panose="02040603050705020303" pitchFamily="18" charset="-52"/>
            </a:endParaRPr>
          </a:p>
        </p:txBody>
      </p:sp>
      <p:sp>
        <p:nvSpPr>
          <p:cNvPr id="15" name="TextBox 14">
            <a:extLst>
              <a:ext uri="{FF2B5EF4-FFF2-40B4-BE49-F238E27FC236}">
                <a16:creationId xmlns:a16="http://schemas.microsoft.com/office/drawing/2014/main" id="{4143118F-5ABD-2D55-F540-D9F3193BC808}"/>
              </a:ext>
            </a:extLst>
          </p:cNvPr>
          <p:cNvSpPr txBox="1"/>
          <p:nvPr/>
        </p:nvSpPr>
        <p:spPr>
          <a:xfrm>
            <a:off x="2273830" y="7610619"/>
            <a:ext cx="72736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rgbClr val="ECECEC"/>
                </a:solidFill>
                <a:latin typeface="CentSchbkCyrill BT" panose="02040603050705020303" pitchFamily="18" charset="-52"/>
                <a:ea typeface="+mn-lt"/>
                <a:cs typeface="+mn-lt"/>
              </a:rPr>
              <a:t>The datasets used in this analysis was obtained from Kaggle</a:t>
            </a:r>
            <a:r>
              <a:rPr lang="en-US" sz="1600" b="1" dirty="0">
                <a:solidFill>
                  <a:srgbClr val="ECECEC"/>
                </a:solidFill>
                <a:latin typeface="CentSchbkCyrill BT" panose="02040603050705020303" pitchFamily="18" charset="-52"/>
                <a:ea typeface="+mn-lt"/>
                <a:cs typeface="+mn-lt"/>
              </a:rPr>
              <a:t>.</a:t>
            </a:r>
            <a:endParaRPr lang="en-US" sz="1600" b="1" dirty="0">
              <a:latin typeface="CentSchbkCyrill BT" panose="02040603050705020303" pitchFamily="18" charset="-52"/>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5.15.0.1044"/>
  <p:tag name="AS_RELEASE_DATE" val="2023.01.14"/>
  <p:tag name="AS_TITLE" val="Aspose.Slides for .NET5"/>
  <p:tag name="AS_VERSION" val="2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Calisto MT" panose="02040603050505030304"/>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Calisto MT" panose="02040603050505030304"/>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1902</Words>
  <Application>Microsoft Office PowerPoint</Application>
  <PresentationFormat>Custom</PresentationFormat>
  <Paragraphs>273</Paragraphs>
  <Slides>33</Slides>
  <Notes>18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Aparajita</vt:lpstr>
      <vt:lpstr>Arial</vt:lpstr>
      <vt:lpstr>Calibri</vt:lpstr>
      <vt:lpstr>Calisto MT</vt:lpstr>
      <vt:lpstr>CentSchbkCyrill BT</vt:lpstr>
      <vt:lpstr>Fira Mono</vt:lpstr>
      <vt:lpstr>Fira Sans</vt:lpstr>
      <vt:lpstr>Nirmala UI</vt:lpstr>
      <vt:lpstr>Overpass</vt:lpstr>
      <vt:lpstr>Söhne</vt:lpstr>
      <vt:lpstr>Wingdings 2</vt:lpstr>
      <vt:lpstr>Slate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Ekansh Khandelwal</dc:creator>
  <cp:lastModifiedBy>Arpit Jain</cp:lastModifiedBy>
  <cp:revision>20</cp:revision>
  <cp:lastPrinted>2024-04-13T09:39:12Z</cp:lastPrinted>
  <dcterms:created xsi:type="dcterms:W3CDTF">2024-04-13T09:39:12Z</dcterms:created>
  <dcterms:modified xsi:type="dcterms:W3CDTF">2024-04-17T17:05:21Z</dcterms:modified>
</cp:coreProperties>
</file>